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28"/>
  </p:notesMasterIdLst>
  <p:handoutMasterIdLst>
    <p:handoutMasterId r:id="rId29"/>
  </p:handoutMasterIdLst>
  <p:sldIdLst>
    <p:sldId id="261" r:id="rId2"/>
    <p:sldId id="292" r:id="rId3"/>
    <p:sldId id="318" r:id="rId4"/>
    <p:sldId id="294" r:id="rId5"/>
    <p:sldId id="335" r:id="rId6"/>
    <p:sldId id="265" r:id="rId7"/>
    <p:sldId id="270" r:id="rId8"/>
    <p:sldId id="336" r:id="rId9"/>
    <p:sldId id="337" r:id="rId10"/>
    <p:sldId id="338" r:id="rId11"/>
    <p:sldId id="339" r:id="rId12"/>
    <p:sldId id="340" r:id="rId13"/>
    <p:sldId id="341" r:id="rId14"/>
    <p:sldId id="342" r:id="rId15"/>
    <p:sldId id="343" r:id="rId16"/>
    <p:sldId id="344" r:id="rId17"/>
    <p:sldId id="345" r:id="rId18"/>
    <p:sldId id="346" r:id="rId19"/>
    <p:sldId id="347" r:id="rId20"/>
    <p:sldId id="348" r:id="rId21"/>
    <p:sldId id="349" r:id="rId22"/>
    <p:sldId id="350" r:id="rId23"/>
    <p:sldId id="352" r:id="rId24"/>
    <p:sldId id="351" r:id="rId25"/>
    <p:sldId id="353" r:id="rId26"/>
    <p:sldId id="354" r:id="rId27"/>
  </p:sldIdLst>
  <p:sldSz cx="9144000" cy="6858000" type="screen4x3"/>
  <p:notesSz cx="6858000" cy="9144000"/>
  <p:defaultTextStyle>
    <a:lvl1pPr marL="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EEF"/>
    <a:srgbClr val="07D8D3"/>
    <a:srgbClr val="00FFFF"/>
    <a:srgbClr val="D1DFEA"/>
    <a:srgbClr val="9EEA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0" autoAdjust="0"/>
    <p:restoredTop sz="94245" autoAdjust="0"/>
  </p:normalViewPr>
  <p:slideViewPr>
    <p:cSldViewPr>
      <p:cViewPr>
        <p:scale>
          <a:sx n="100" d="100"/>
          <a:sy n="100" d="100"/>
        </p:scale>
        <p:origin x="-1860" y="-19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-3204" y="-96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7C6C7-EC31-46CE-B4FD-880A3ED47794}" type="datetimeFigureOut">
              <a:rPr lang="ko-KR" altLang="en-US" smtClean="0"/>
              <a:pPr/>
              <a:t>2014-11-06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317573-2142-4C79-B0A0-8328DB7E72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1">
              <a:defRPr lang="ko-KR" sz="1200"/>
            </a:lvl1pPr>
            <a:extLst/>
          </a:lstStyle>
          <a:p>
            <a:fld id="{A8ADFD5B-A66C-449C-B6E8-FB716D07777D}" type="datetimeFigureOut">
              <a:rPr/>
              <a:pPr/>
              <a:t>2006/6/30</a:t>
            </a:fld>
            <a:endParaRPr lang="ko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ko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 latinLnBrk="1"/>
            <a:r>
              <a:rPr lang="ko-KR"/>
              <a:t>마스터 텍스트 스타일을 편집합니다</a:t>
            </a:r>
          </a:p>
          <a:p>
            <a:pPr lvl="1" latinLnBrk="1"/>
            <a:r>
              <a:rPr lang="ko-KR"/>
              <a:t>둘째 수준</a:t>
            </a:r>
          </a:p>
          <a:p>
            <a:pPr lvl="2" latinLnBrk="1"/>
            <a:r>
              <a:rPr lang="ko-KR"/>
              <a:t>셋째 수준</a:t>
            </a:r>
          </a:p>
          <a:p>
            <a:pPr lvl="3" latinLnBrk="1"/>
            <a:r>
              <a:rPr lang="ko-KR"/>
              <a:t>넷째 수준</a:t>
            </a:r>
          </a:p>
          <a:p>
            <a:pPr lvl="4" latinLnBrk="1"/>
            <a:r>
              <a:rPr lang="ko-KR"/>
              <a:t>다섯째 수준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1">
              <a:defRPr lang="ko-KR" sz="1200"/>
            </a:lvl1pPr>
            <a:extLst/>
          </a:lstStyle>
          <a:p>
            <a:fld id="{CA5D3BF3-D352-46FC-8343-31F56E6730EA}" type="slidenum">
              <a:rPr/>
              <a:pPr/>
              <a:t>‹#›</a:t>
            </a:fld>
            <a:endParaRPr 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ko-KR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altLang="ko-KR" smtClean="0"/>
              <a:pPr/>
              <a:t>7</a:t>
            </a:fld>
            <a:endParaRPr lang="ko-K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ko-KR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altLang="ko-KR" smtClean="0"/>
              <a:pPr/>
              <a:t>16</a:t>
            </a:fld>
            <a:endParaRPr lang="ko-K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ko-KR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altLang="ko-KR" smtClean="0"/>
              <a:pPr/>
              <a:t>17</a:t>
            </a:fld>
            <a:endParaRPr lang="ko-K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ko-KR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altLang="ko-KR" smtClean="0"/>
              <a:pPr/>
              <a:t>18</a:t>
            </a:fld>
            <a:endParaRPr lang="ko-K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ko-KR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altLang="ko-KR" smtClean="0"/>
              <a:pPr/>
              <a:t>19</a:t>
            </a:fld>
            <a:endParaRPr lang="ko-K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ko-KR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altLang="ko-KR" smtClean="0"/>
              <a:pPr/>
              <a:t>20</a:t>
            </a:fld>
            <a:endParaRPr lang="ko-K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ko-KR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altLang="ko-KR" smtClean="0"/>
              <a:pPr/>
              <a:t>21</a:t>
            </a:fld>
            <a:endParaRPr lang="ko-K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ko-KR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altLang="ko-KR" smtClean="0"/>
              <a:pPr/>
              <a:t>22</a:t>
            </a:fld>
            <a:endParaRPr lang="ko-K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ko-KR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altLang="ko-KR" smtClean="0"/>
              <a:pPr/>
              <a:t>23</a:t>
            </a:fld>
            <a:endParaRPr lang="ko-K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ko-KR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altLang="ko-KR" smtClean="0"/>
              <a:pPr/>
              <a:t>24</a:t>
            </a:fld>
            <a:endParaRPr lang="ko-K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ko-KR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altLang="ko-KR" smtClean="0"/>
              <a:pPr/>
              <a:t>25</a:t>
            </a:fld>
            <a:endParaRPr lang="ko-K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ko-KR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altLang="ko-KR" smtClean="0"/>
              <a:pPr/>
              <a:t>8</a:t>
            </a:fld>
            <a:endParaRPr lang="ko-K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ko-KR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altLang="ko-KR" smtClean="0"/>
              <a:pPr/>
              <a:t>26</a:t>
            </a:fld>
            <a:endParaRPr lang="ko-K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ko-KR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altLang="ko-KR" smtClean="0"/>
              <a:pPr/>
              <a:t>9</a:t>
            </a:fld>
            <a:endParaRPr lang="ko-K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ko-KR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altLang="ko-KR" smtClean="0"/>
              <a:pPr/>
              <a:t>10</a:t>
            </a:fld>
            <a:endParaRPr lang="ko-K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ko-KR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altLang="ko-KR" smtClean="0"/>
              <a:pPr/>
              <a:t>11</a:t>
            </a:fld>
            <a:endParaRPr lang="ko-K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ko-KR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altLang="ko-KR" smtClean="0"/>
              <a:pPr/>
              <a:t>12</a:t>
            </a:fld>
            <a:endParaRPr lang="ko-K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ko-KR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altLang="ko-KR" smtClean="0"/>
              <a:pPr/>
              <a:t>13</a:t>
            </a:fld>
            <a:endParaRPr lang="ko-K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ko-KR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altLang="ko-KR" smtClean="0"/>
              <a:pPr/>
              <a:t>14</a:t>
            </a:fld>
            <a:endParaRPr lang="ko-K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ko-KR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altLang="ko-KR" smtClean="0"/>
              <a:pPr/>
              <a:t>15</a:t>
            </a:fld>
            <a:endParaRPr 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gradFill flip="none" rotWithShape="1">
          <a:gsLst>
            <a:gs pos="20000">
              <a:srgbClr val="D1DFEA"/>
            </a:gs>
            <a:gs pos="50000">
              <a:schemeClr val="bg1"/>
            </a:gs>
            <a:gs pos="80000">
              <a:srgbClr val="D1DFEA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157E-8DCB-4F70-A0AF-5EB586A91DD4}" type="datetime1">
              <a:rPr lang="en-US" altLang="ko-KR" smtClean="0"/>
              <a:pPr/>
              <a:t>11/6/2014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latinLnBrk="1"/>
            <a:endParaRPr kumimoji="1" lang="ko-KR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E0A0-C266-4798-8C8F-B9F91E9DA37E}" type="slidenum">
              <a:rPr kumimoji="1" lang="ko-KR" smtClean="0">
                <a:solidFill>
                  <a:schemeClr val="tx2"/>
                </a:solidFill>
              </a:rPr>
              <a:pPr/>
              <a:t>‹#›</a:t>
            </a:fld>
            <a:endParaRPr kumimoji="1" lang="ko-KR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 rot="20025611">
            <a:off x="570789" y="1665214"/>
            <a:ext cx="7992000" cy="240065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5000" b="1" smtClean="0">
                <a:gradFill>
                  <a:gsLst>
                    <a:gs pos="25000">
                      <a:schemeClr val="accent5">
                        <a:alpha val="30000"/>
                      </a:schemeClr>
                    </a:gs>
                    <a:gs pos="50000">
                      <a:schemeClr val="bg1"/>
                    </a:gs>
                    <a:gs pos="75000">
                      <a:schemeClr val="accent5">
                        <a:alpha val="30000"/>
                      </a:schemeClr>
                    </a:gs>
                  </a:gsLst>
                  <a:lin ang="2700000" scaled="1"/>
                </a:gradFill>
              </a:rPr>
              <a:t>JSP 2.3</a:t>
            </a:r>
            <a:endParaRPr lang="ko-KR" altLang="en-US" sz="15000" b="1">
              <a:gradFill>
                <a:gsLst>
                  <a:gs pos="25000">
                    <a:schemeClr val="accent5">
                      <a:alpha val="30000"/>
                    </a:schemeClr>
                  </a:gs>
                  <a:gs pos="50000">
                    <a:schemeClr val="bg1"/>
                  </a:gs>
                  <a:gs pos="75000">
                    <a:schemeClr val="accent5">
                      <a:alpha val="30000"/>
                    </a:schemeClr>
                  </a:gs>
                </a:gsLst>
                <a:lin ang="2700000" scaled="1"/>
              </a:gradFill>
            </a:endParaRP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11/6/2014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11/6/2014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>
            <a:lvl1pPr algn="r">
              <a:defRPr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rgbClr val="00B0F0"/>
              </a:buClr>
              <a:buFont typeface="Wingdings 2" pitchFamily="18" charset="2"/>
              <a:buChar char=""/>
              <a:defRPr/>
            </a:lvl2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58CFA-92F5-41EE-A463-E0DE6FD27F4A}" type="datetime1">
              <a:rPr lang="ko-KR" altLang="en-US" smtClean="0"/>
              <a:pPr/>
              <a:t>2014-11-06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1981A-FA72-45C5-9A3B-D0EA313DEF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9F07-3BC7-4570-B054-79111B0A380C}" type="datetime1">
              <a:rPr lang="en-US" altLang="ko-KR" smtClean="0"/>
              <a:pPr/>
              <a:t>11/6/2014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2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11/6/2014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>
            <a:lvl1pPr algn="r">
              <a:defRPr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1124744"/>
            <a:ext cx="91440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11/6/2014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ADB5D-B7A0-47E3-AD2D-B1A6F8614213}" type="datetime1">
              <a:rPr lang="en-US" altLang="ko-KR" smtClean="0"/>
              <a:pPr/>
              <a:t>11/6/2014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kumimoji="1" lang="ko-KR" smtClean="0">
                <a:solidFill>
                  <a:srgbClr val="FFFFFF"/>
                </a:solidFill>
              </a:rPr>
              <a:pPr/>
              <a:t>‹#›</a:t>
            </a:fld>
            <a:endParaRPr kumimoji="1" lang="ko-KR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68126-03FC-49C0-B9B8-2B561CCC3D90}" type="datetime1">
              <a:rPr lang="en-US" altLang="ko-KR" smtClean="0"/>
              <a:pPr/>
              <a:t>11/6/2014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kumimoji="1" lang="ko-KR" smtClean="0">
                <a:solidFill>
                  <a:schemeClr val="tx2"/>
                </a:solidFill>
              </a:rPr>
              <a:pPr/>
              <a:t>‹#›</a:t>
            </a:fld>
            <a:endParaRPr kumimoji="1" lang="ko-KR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11/6/2014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11/6/2014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06EA6-EFEA-4C30-9264-4F9291A5780D}" type="datetime1">
              <a:rPr lang="en-US" altLang="ko-KR" smtClean="0"/>
              <a:pPr/>
              <a:t>11/6/2014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  <p:pic>
        <p:nvPicPr>
          <p:cNvPr id="7" name="그림 6" descr="물결1.jpg"/>
          <p:cNvPicPr>
            <a:picLocks/>
          </p:cNvPicPr>
          <p:nvPr userDrawn="1"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-1258"/>
            <a:ext cx="9144000" cy="685925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2132842"/>
            <a:ext cx="8458200" cy="1222375"/>
          </a:xfrm>
        </p:spPr>
        <p:txBody>
          <a:bodyPr lIns="36000" rIns="36000" anchor="ctr">
            <a:noAutofit/>
          </a:bodyPr>
          <a:lstStyle/>
          <a:p>
            <a:pPr algn="l" fontAlgn="base"/>
            <a:r>
              <a:rPr lang="en-US" altLang="ko-KR" sz="68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JSP</a:t>
            </a:r>
            <a:r>
              <a:rPr lang="en-US" altLang="ko-KR" sz="20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 </a:t>
            </a:r>
            <a:r>
              <a:rPr lang="ko-KR" altLang="en-US" sz="68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페이지의</a:t>
            </a:r>
            <a:r>
              <a:rPr lang="ko-KR" altLang="en-US" sz="20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 </a:t>
            </a:r>
            <a:r>
              <a:rPr lang="ko-KR" altLang="en-US" sz="68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구성</a:t>
            </a:r>
            <a:r>
              <a:rPr lang="ko-KR" altLang="en-US" sz="20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 </a:t>
            </a:r>
            <a:r>
              <a:rPr lang="ko-KR" altLang="en-US" sz="68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요소</a:t>
            </a:r>
            <a:endParaRPr lang="ko-KR" altLang="en-US" sz="6800" b="1" spc="-60" dirty="0">
              <a:solidFill>
                <a:srgbClr val="C00000"/>
              </a:solidFill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29836" y="3318892"/>
            <a:ext cx="8280000" cy="3456000"/>
          </a:xfrm>
          <a:prstGeom prst="roundRect">
            <a:avLst>
              <a:gd name="adj" fmla="val 4300"/>
            </a:avLst>
          </a:prstGeom>
          <a:noFill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36000" rIns="36000" anchor="ctr">
            <a:noAutofit/>
          </a:bodyPr>
          <a:lstStyle/>
          <a:p>
            <a:pPr algn="l"/>
            <a:r>
              <a:rPr lang="ko-KR" altLang="en-US" sz="3100" smtClean="0">
                <a:solidFill>
                  <a:schemeClr val="tx1"/>
                </a:solidFill>
              </a:rPr>
              <a:t>이번 </a:t>
            </a:r>
            <a:r>
              <a:rPr lang="en-US" altLang="ko-KR" sz="3100" smtClean="0">
                <a:solidFill>
                  <a:schemeClr val="tx1"/>
                </a:solidFill>
              </a:rPr>
              <a:t>Chaprter</a:t>
            </a:r>
            <a:r>
              <a:rPr lang="ko-KR" altLang="en-US" sz="3100" smtClean="0">
                <a:solidFill>
                  <a:schemeClr val="tx1"/>
                </a:solidFill>
              </a:rPr>
              <a:t>에서는 </a:t>
            </a:r>
            <a:r>
              <a:rPr lang="en-US" altLang="ko-KR" sz="3100" smtClean="0">
                <a:solidFill>
                  <a:schemeClr val="tx1"/>
                </a:solidFill>
              </a:rPr>
              <a:t>JSP </a:t>
            </a:r>
            <a:r>
              <a:rPr lang="ko-KR" altLang="en-US" sz="3100" smtClean="0">
                <a:solidFill>
                  <a:schemeClr val="tx1"/>
                </a:solidFill>
              </a:rPr>
              <a:t>페이지의 설정 및 조각 코드의 삽입</a:t>
            </a:r>
            <a:r>
              <a:rPr lang="en-US" altLang="ko-KR" sz="3100" smtClean="0">
                <a:solidFill>
                  <a:schemeClr val="tx1"/>
                </a:solidFill>
              </a:rPr>
              <a:t>, </a:t>
            </a:r>
            <a:r>
              <a:rPr lang="ko-KR" altLang="en-US" sz="3100" smtClean="0">
                <a:solidFill>
                  <a:schemeClr val="tx1"/>
                </a:solidFill>
              </a:rPr>
              <a:t>커스텀 태그의 사용과 관련 </a:t>
            </a:r>
            <a:r>
              <a:rPr lang="ko-KR" altLang="en-US" sz="3100" spc="-30" smtClean="0">
                <a:solidFill>
                  <a:schemeClr val="tx1"/>
                </a:solidFill>
              </a:rPr>
              <a:t>있는 디렉티브</a:t>
            </a:r>
            <a:r>
              <a:rPr lang="en-US" altLang="ko-KR" sz="3100" spc="-30" smtClean="0">
                <a:solidFill>
                  <a:schemeClr val="tx1"/>
                </a:solidFill>
              </a:rPr>
              <a:t>, JSP </a:t>
            </a:r>
            <a:r>
              <a:rPr lang="ko-KR" altLang="en-US" sz="3100" spc="-30" smtClean="0">
                <a:solidFill>
                  <a:schemeClr val="tx1"/>
                </a:solidFill>
              </a:rPr>
              <a:t>페이지에 로직을 기술할 때</a:t>
            </a:r>
            <a:r>
              <a:rPr lang="ko-KR" altLang="en-US" sz="3100" smtClean="0">
                <a:solidFill>
                  <a:schemeClr val="tx1"/>
                </a:solidFill>
              </a:rPr>
              <a:t> 사용하는 스크립트 요소인 선언문</a:t>
            </a:r>
            <a:r>
              <a:rPr lang="en-US" altLang="ko-KR" sz="3100" smtClean="0">
                <a:solidFill>
                  <a:schemeClr val="tx1"/>
                </a:solidFill>
              </a:rPr>
              <a:t>, </a:t>
            </a:r>
            <a:r>
              <a:rPr lang="ko-KR" altLang="en-US" sz="3100" smtClean="0">
                <a:solidFill>
                  <a:schemeClr val="tx1"/>
                </a:solidFill>
              </a:rPr>
              <a:t>표현식</a:t>
            </a:r>
            <a:r>
              <a:rPr lang="en-US" altLang="ko-KR" sz="3100" smtClean="0">
                <a:solidFill>
                  <a:schemeClr val="tx1"/>
                </a:solidFill>
              </a:rPr>
              <a:t>, </a:t>
            </a:r>
            <a:r>
              <a:rPr lang="ko-KR" altLang="en-US" sz="3100" smtClean="0">
                <a:solidFill>
                  <a:schemeClr val="tx1"/>
                </a:solidFill>
              </a:rPr>
              <a:t>스크립트릿에 대해 학습한다</a:t>
            </a:r>
            <a:r>
              <a:rPr lang="en-US" altLang="ko-KR" sz="3100" smtClean="0">
                <a:solidFill>
                  <a:schemeClr val="tx1"/>
                </a:solidFill>
              </a:rPr>
              <a:t>. </a:t>
            </a:r>
            <a:r>
              <a:rPr lang="ko-KR" altLang="en-US" sz="3100" smtClean="0">
                <a:solidFill>
                  <a:schemeClr val="tx1"/>
                </a:solidFill>
              </a:rPr>
              <a:t>또한 스크립트릿에 기술하는 제어문 및 톰캣 컨테이너에서 한글 </a:t>
            </a:r>
            <a:r>
              <a:rPr lang="ko-KR" altLang="en-US" sz="3100" spc="-40" smtClean="0">
                <a:solidFill>
                  <a:schemeClr val="tx1"/>
                </a:solidFill>
              </a:rPr>
              <a:t>처리를 위해 작성할 코드에 대해서도 학습한다</a:t>
            </a:r>
            <a:r>
              <a:rPr lang="en-US" altLang="ko-KR" sz="3100" spc="-40" smtClean="0">
                <a:solidFill>
                  <a:schemeClr val="tx1"/>
                </a:solidFill>
              </a:rPr>
              <a:t>.</a:t>
            </a:r>
            <a:endParaRPr lang="ko-KR" altLang="en-US" sz="3100" spc="-40" dirty="0">
              <a:solidFill>
                <a:schemeClr val="tx1"/>
              </a:solidFill>
            </a:endParaRPr>
          </a:p>
        </p:txBody>
      </p:sp>
      <p:pic>
        <p:nvPicPr>
          <p:cNvPr id="17" name="그림 16" descr="도비동그라미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548680"/>
            <a:ext cx="1620000" cy="161043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1486" y="753735"/>
            <a:ext cx="720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smtClean="0">
                <a:solidFill>
                  <a:schemeClr val="bg1"/>
                </a:solidFill>
              </a:rPr>
              <a:t>3</a:t>
            </a:r>
            <a:endParaRPr lang="ko-KR" altLang="en-US" sz="72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Grp="1"/>
          </p:cNvSpPr>
          <p:nvPr>
            <p:ph sz="half" idx="1"/>
          </p:nvPr>
        </p:nvSpPr>
        <p:spPr>
          <a:xfrm>
            <a:off x="338974" y="1988840"/>
            <a:ext cx="8460000" cy="4680000"/>
          </a:xfrm>
          <a:prstGeom prst="roundRect">
            <a:avLst>
              <a:gd name="adj" fmla="val 3158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extLst/>
          </a:lstStyle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en-US" altLang="ko-KR" sz="3200" smtClean="0">
                <a:solidFill>
                  <a:schemeClr val="tx1"/>
                </a:solidFill>
              </a:rPr>
              <a:t>buffer </a:t>
            </a:r>
            <a:r>
              <a:rPr lang="ko-KR" altLang="en-US" sz="3200" smtClean="0">
                <a:solidFill>
                  <a:schemeClr val="tx1"/>
                </a:solidFill>
              </a:rPr>
              <a:t>속성</a:t>
            </a:r>
            <a:r>
              <a:rPr lang="en-US" altLang="ko-KR" sz="3200" smtClean="0">
                <a:solidFill>
                  <a:schemeClr val="tx1"/>
                </a:solidFill>
              </a:rPr>
              <a:t>-</a:t>
            </a:r>
            <a:r>
              <a:rPr lang="ko-KR" altLang="en-US" sz="3200" smtClean="0">
                <a:solidFill>
                  <a:schemeClr val="tx1"/>
                </a:solidFill>
              </a:rPr>
              <a:t>출력</a:t>
            </a:r>
            <a:r>
              <a:rPr lang="en-US" altLang="ko-KR" sz="3200" smtClean="0">
                <a:solidFill>
                  <a:schemeClr val="tx1"/>
                </a:solidFill>
              </a:rPr>
              <a:t> </a:t>
            </a:r>
            <a:r>
              <a:rPr lang="ko-KR" altLang="en-US" sz="3200" smtClean="0">
                <a:solidFill>
                  <a:schemeClr val="tx1"/>
                </a:solidFill>
              </a:rPr>
              <a:t>버퍼의 크기 지정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pc="-100" smtClean="0">
                <a:solidFill>
                  <a:schemeClr val="tx1"/>
                </a:solidFill>
              </a:rPr>
              <a:t>&lt;%@ page buffer=“8kb”%&gt; &lt;-</a:t>
            </a:r>
            <a:r>
              <a:rPr lang="ko-KR" altLang="en-US" sz="2800" spc="-100" smtClean="0">
                <a:solidFill>
                  <a:schemeClr val="tx1"/>
                </a:solidFill>
              </a:rPr>
              <a:t>생략시</a:t>
            </a:r>
            <a:r>
              <a:rPr lang="en-US" altLang="ko-KR" sz="2800" spc="-100" smtClean="0">
                <a:solidFill>
                  <a:schemeClr val="tx1"/>
                </a:solidFill>
              </a:rPr>
              <a:t>, </a:t>
            </a:r>
            <a:r>
              <a:rPr lang="ko-KR" altLang="en-US" sz="2800" spc="-100" smtClean="0">
                <a:solidFill>
                  <a:schemeClr val="tx1"/>
                </a:solidFill>
              </a:rPr>
              <a:t>기본값</a:t>
            </a:r>
            <a:r>
              <a:rPr lang="en-US" altLang="ko-KR" sz="2800" spc="-100" smtClean="0">
                <a:solidFill>
                  <a:schemeClr val="tx1"/>
                </a:solidFill>
              </a:rPr>
              <a:t>8kb</a:t>
            </a:r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1000" spc="-100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en-US" altLang="ko-KR" sz="3200" spc="-50" smtClean="0">
                <a:solidFill>
                  <a:schemeClr val="tx1"/>
                </a:solidFill>
              </a:rPr>
              <a:t>autoFlush </a:t>
            </a:r>
            <a:r>
              <a:rPr lang="ko-KR" altLang="en-US" sz="3200" spc="-50" smtClean="0">
                <a:solidFill>
                  <a:schemeClr val="tx1"/>
                </a:solidFill>
              </a:rPr>
              <a:t>속성</a:t>
            </a:r>
            <a:r>
              <a:rPr lang="en-US" altLang="ko-KR" sz="3200" spc="-50" smtClean="0">
                <a:solidFill>
                  <a:schemeClr val="tx1"/>
                </a:solidFill>
              </a:rPr>
              <a:t>-</a:t>
            </a:r>
            <a:r>
              <a:rPr lang="ko-KR" altLang="en-US" sz="3200" spc="-50" smtClean="0">
                <a:solidFill>
                  <a:schemeClr val="tx1"/>
                </a:solidFill>
              </a:rPr>
              <a:t>출력</a:t>
            </a:r>
            <a:r>
              <a:rPr lang="en-US" altLang="ko-KR" sz="3200" spc="-50" smtClean="0">
                <a:solidFill>
                  <a:schemeClr val="tx1"/>
                </a:solidFill>
              </a:rPr>
              <a:t> </a:t>
            </a:r>
            <a:r>
              <a:rPr lang="ko-KR" altLang="en-US" sz="3200" spc="-50" smtClean="0">
                <a:solidFill>
                  <a:schemeClr val="tx1"/>
                </a:solidFill>
              </a:rPr>
              <a:t>버퍼가 다 찰 경우 처리</a:t>
            </a:r>
            <a:r>
              <a:rPr lang="ko-KR" altLang="en-US" sz="3200" smtClean="0">
                <a:solidFill>
                  <a:schemeClr val="tx1"/>
                </a:solidFill>
              </a:rPr>
              <a:t> 방법을 지정</a:t>
            </a:r>
            <a:endParaRPr lang="en-US" altLang="ko-KR" sz="3200" spc="-100" smtClean="0">
              <a:solidFill>
                <a:schemeClr val="tx1"/>
              </a:solidFill>
            </a:endParaRPr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pc="-60" smtClean="0">
                <a:solidFill>
                  <a:schemeClr val="tx1"/>
                </a:solidFill>
              </a:rPr>
              <a:t>&lt;%@page autoflush=“true”%&gt;&lt;-</a:t>
            </a:r>
            <a:r>
              <a:rPr lang="ko-KR" altLang="en-US" sz="2800" spc="-60" smtClean="0">
                <a:solidFill>
                  <a:schemeClr val="tx1"/>
                </a:solidFill>
              </a:rPr>
              <a:t>생략 시 기본 값</a:t>
            </a:r>
            <a:r>
              <a:rPr lang="ko-KR" altLang="en-US" sz="2800" spc="-20" smtClean="0">
                <a:solidFill>
                  <a:schemeClr val="tx1"/>
                </a:solidFill>
              </a:rPr>
              <a:t> </a:t>
            </a:r>
            <a:r>
              <a:rPr lang="en-US" altLang="ko-KR" sz="2800" spc="-20" smtClean="0">
                <a:solidFill>
                  <a:schemeClr val="tx1"/>
                </a:solidFill>
              </a:rPr>
              <a:t>true</a:t>
            </a:r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en-US" altLang="ko-KR" sz="3200" spc="-100" smtClean="0">
                <a:solidFill>
                  <a:schemeClr val="tx1"/>
                </a:solidFill>
              </a:rPr>
              <a:t>isThreadSafe </a:t>
            </a:r>
            <a:r>
              <a:rPr lang="ko-KR" altLang="en-US" sz="3200" spc="-100" smtClean="0">
                <a:solidFill>
                  <a:schemeClr val="tx1"/>
                </a:solidFill>
              </a:rPr>
              <a:t>속성</a:t>
            </a:r>
            <a:r>
              <a:rPr lang="en-US" altLang="ko-KR" sz="3200" spc="-100" smtClean="0">
                <a:solidFill>
                  <a:schemeClr val="tx1"/>
                </a:solidFill>
              </a:rPr>
              <a:t>-</a:t>
            </a:r>
            <a:r>
              <a:rPr lang="ko-KR" altLang="en-US" sz="3200" spc="-100" smtClean="0">
                <a:solidFill>
                  <a:schemeClr val="tx1"/>
                </a:solidFill>
              </a:rPr>
              <a:t>다중</a:t>
            </a:r>
            <a:r>
              <a:rPr lang="en-US" altLang="ko-KR" sz="3200" spc="-100" smtClean="0">
                <a:solidFill>
                  <a:schemeClr val="tx1"/>
                </a:solidFill>
              </a:rPr>
              <a:t> </a:t>
            </a:r>
            <a:r>
              <a:rPr lang="ko-KR" altLang="en-US" sz="3200" spc="-100" smtClean="0">
                <a:solidFill>
                  <a:schemeClr val="tx1"/>
                </a:solidFill>
              </a:rPr>
              <a:t>쓰레드 사용</a:t>
            </a:r>
            <a:endParaRPr lang="en-US" altLang="ko-KR" sz="3200" spc="-100" smtClean="0">
              <a:solidFill>
                <a:schemeClr val="tx1"/>
              </a:solidFill>
            </a:endParaRPr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pc="-30" smtClean="0">
                <a:solidFill>
                  <a:schemeClr val="tx1"/>
                </a:solidFill>
              </a:rPr>
              <a:t>&lt;%@ page session=“true”%&gt;&lt;-</a:t>
            </a:r>
            <a:r>
              <a:rPr lang="ko-KR" altLang="en-US" sz="2800" spc="-30" smtClean="0">
                <a:solidFill>
                  <a:schemeClr val="tx1"/>
                </a:solidFill>
              </a:rPr>
              <a:t>생략 시 기본값</a:t>
            </a:r>
            <a:r>
              <a:rPr lang="ko-KR" altLang="en-US" sz="2800" smtClean="0">
                <a:solidFill>
                  <a:schemeClr val="tx1"/>
                </a:solidFill>
              </a:rPr>
              <a:t> </a:t>
            </a:r>
            <a:r>
              <a:rPr lang="en-US" altLang="ko-KR" sz="2800" smtClean="0">
                <a:solidFill>
                  <a:schemeClr val="tx1"/>
                </a:solidFill>
              </a:rPr>
              <a:t>true </a:t>
            </a:r>
            <a:endParaRPr lang="en-US" altLang="ko-KR" sz="28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3115" y="1268760"/>
            <a:ext cx="58116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page </a:t>
            </a:r>
            <a:r>
              <a:rPr lang="ko-KR" altLang="en-US" sz="3600" b="1" smtClean="0">
                <a:solidFill>
                  <a:srgbClr val="C00000"/>
                </a:solidFill>
              </a:rPr>
              <a:t>디렉티브</a:t>
            </a:r>
            <a:r>
              <a:rPr lang="en-US" altLang="ko-KR" sz="3600" b="1" smtClean="0">
                <a:solidFill>
                  <a:srgbClr val="C00000"/>
                </a:solidFill>
              </a:rPr>
              <a:t>-&lt;@page&gt;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23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en-US" altLang="ko-KR" smtClean="0"/>
              <a:t>JSP </a:t>
            </a:r>
            <a:r>
              <a:rPr lang="ko-KR" altLang="en-US" smtClean="0"/>
              <a:t>페이지의 디렉티브</a:t>
            </a:r>
            <a:endParaRPr lang="ko-KR" altLang="en-US" dirty="0" smtClean="0"/>
          </a:p>
        </p:txBody>
      </p:sp>
      <p:grpSp>
        <p:nvGrpSpPr>
          <p:cNvPr id="2" name="그룹 23"/>
          <p:cNvGrpSpPr/>
          <p:nvPr/>
        </p:nvGrpSpPr>
        <p:grpSpPr>
          <a:xfrm>
            <a:off x="2555856" y="205026"/>
            <a:ext cx="720000" cy="847710"/>
            <a:chOff x="2843888" y="205026"/>
            <a:chExt cx="720000" cy="847710"/>
          </a:xfrm>
        </p:grpSpPr>
        <p:pic>
          <p:nvPicPr>
            <p:cNvPr id="30" name="그림 29" descr="동글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Grp="1"/>
          </p:cNvSpPr>
          <p:nvPr>
            <p:ph sz="half" idx="1"/>
          </p:nvPr>
        </p:nvSpPr>
        <p:spPr>
          <a:xfrm>
            <a:off x="338974" y="1988840"/>
            <a:ext cx="8460000" cy="4680000"/>
          </a:xfrm>
          <a:prstGeom prst="roundRect">
            <a:avLst>
              <a:gd name="adj" fmla="val 3158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extLst/>
          </a:lstStyle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en-US" altLang="ko-KR" sz="3200" smtClean="0">
                <a:solidFill>
                  <a:schemeClr val="tx1"/>
                </a:solidFill>
              </a:rPr>
              <a:t>errorPage </a:t>
            </a:r>
            <a:r>
              <a:rPr lang="ko-KR" altLang="en-US" sz="3200" smtClean="0">
                <a:solidFill>
                  <a:schemeClr val="tx1"/>
                </a:solidFill>
              </a:rPr>
              <a:t>속성</a:t>
            </a:r>
            <a:r>
              <a:rPr lang="en-US" altLang="ko-KR" sz="3200" smtClean="0">
                <a:solidFill>
                  <a:schemeClr val="tx1"/>
                </a:solidFill>
              </a:rPr>
              <a:t>-</a:t>
            </a:r>
            <a:r>
              <a:rPr lang="ko-KR" altLang="en-US" sz="3200" smtClean="0">
                <a:solidFill>
                  <a:schemeClr val="tx1"/>
                </a:solidFill>
              </a:rPr>
              <a:t> 에러 발생 시 처리할 페이지 지정</a:t>
            </a:r>
            <a:r>
              <a:rPr lang="en-US" altLang="ko-KR" sz="3200" smtClean="0">
                <a:solidFill>
                  <a:schemeClr val="tx1"/>
                </a:solidFill>
              </a:rPr>
              <a:t>(JSP2.0</a:t>
            </a:r>
            <a:r>
              <a:rPr lang="ko-KR" altLang="en-US" sz="3200" smtClean="0">
                <a:solidFill>
                  <a:schemeClr val="tx1"/>
                </a:solidFill>
              </a:rPr>
              <a:t>부터 지원 안 함</a:t>
            </a:r>
            <a:r>
              <a:rPr lang="en-US" altLang="ko-KR" sz="3200" smtClean="0">
                <a:solidFill>
                  <a:schemeClr val="tx1"/>
                </a:solidFill>
              </a:rPr>
              <a:t>)</a:t>
            </a:r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1000" spc="-100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en-US" altLang="ko-KR" sz="3200" spc="-50" smtClean="0">
                <a:solidFill>
                  <a:schemeClr val="tx1"/>
                </a:solidFill>
              </a:rPr>
              <a:t>isErrorPage </a:t>
            </a:r>
            <a:r>
              <a:rPr lang="ko-KR" altLang="en-US" sz="3200" spc="-50" smtClean="0">
                <a:solidFill>
                  <a:schemeClr val="tx1"/>
                </a:solidFill>
              </a:rPr>
              <a:t>속성</a:t>
            </a:r>
            <a:r>
              <a:rPr lang="en-US" altLang="ko-KR" sz="3200" spc="-50" smtClean="0">
                <a:solidFill>
                  <a:schemeClr val="tx1"/>
                </a:solidFill>
              </a:rPr>
              <a:t>-</a:t>
            </a:r>
            <a:r>
              <a:rPr lang="ko-KR" altLang="en-US" sz="3200" smtClean="0">
                <a:solidFill>
                  <a:schemeClr val="tx1"/>
                </a:solidFill>
              </a:rPr>
              <a:t>에러를 처리하는 페이지 지정</a:t>
            </a:r>
            <a:r>
              <a:rPr lang="en-US" altLang="ko-KR" sz="3200" smtClean="0">
                <a:solidFill>
                  <a:schemeClr val="tx1"/>
                </a:solidFill>
              </a:rPr>
              <a:t>(JSP2.0</a:t>
            </a:r>
            <a:r>
              <a:rPr lang="ko-KR" altLang="en-US" sz="3200" smtClean="0">
                <a:solidFill>
                  <a:schemeClr val="tx1"/>
                </a:solidFill>
              </a:rPr>
              <a:t>부터 지원 안 함</a:t>
            </a:r>
            <a:r>
              <a:rPr lang="en-US" altLang="ko-KR" sz="3200" smtClean="0">
                <a:solidFill>
                  <a:schemeClr val="tx1"/>
                </a:solidFill>
              </a:rPr>
              <a:t>)</a:t>
            </a:r>
            <a:endParaRPr lang="en-US" altLang="ko-KR" sz="3200" spc="-100" smtClean="0">
              <a:solidFill>
                <a:schemeClr val="tx1"/>
              </a:solidFill>
            </a:endParaRPr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en-US" altLang="ko-KR" sz="3200" spc="-100" smtClean="0">
                <a:solidFill>
                  <a:schemeClr val="tx1"/>
                </a:solidFill>
              </a:rPr>
              <a:t>pageEncoding </a:t>
            </a:r>
            <a:r>
              <a:rPr lang="ko-KR" altLang="en-US" sz="3200" spc="-100" smtClean="0">
                <a:solidFill>
                  <a:schemeClr val="tx1"/>
                </a:solidFill>
              </a:rPr>
              <a:t>속성</a:t>
            </a:r>
            <a:r>
              <a:rPr lang="en-US" altLang="ko-KR" sz="3200" spc="-100" smtClean="0">
                <a:solidFill>
                  <a:schemeClr val="tx1"/>
                </a:solidFill>
              </a:rPr>
              <a:t>-</a:t>
            </a:r>
            <a:r>
              <a:rPr lang="ko-KR" altLang="en-US" sz="3200" spc="-100" smtClean="0">
                <a:solidFill>
                  <a:schemeClr val="tx1"/>
                </a:solidFill>
              </a:rPr>
              <a:t>문자의 인코딩을 지정</a:t>
            </a:r>
            <a:endParaRPr lang="en-US" altLang="ko-KR" sz="3200" spc="-100" smtClean="0">
              <a:solidFill>
                <a:schemeClr val="tx1"/>
              </a:solidFill>
            </a:endParaRPr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pc="-30" smtClean="0">
                <a:solidFill>
                  <a:schemeClr val="tx1"/>
                </a:solidFill>
              </a:rPr>
              <a:t>&lt;%@ page pageEncoding=“UTF-8”%&gt;</a:t>
            </a:r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pc="-30" smtClean="0">
              <a:solidFill>
                <a:schemeClr val="tx1"/>
              </a:solidFill>
            </a:endParaRPr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3115" y="1268760"/>
            <a:ext cx="58116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page </a:t>
            </a:r>
            <a:r>
              <a:rPr lang="ko-KR" altLang="en-US" sz="3600" b="1" smtClean="0">
                <a:solidFill>
                  <a:srgbClr val="C00000"/>
                </a:solidFill>
              </a:rPr>
              <a:t>디렉티브</a:t>
            </a:r>
            <a:r>
              <a:rPr lang="en-US" altLang="ko-KR" sz="3600" b="1" smtClean="0">
                <a:solidFill>
                  <a:srgbClr val="C00000"/>
                </a:solidFill>
              </a:rPr>
              <a:t>-&lt;@page&gt;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23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en-US" altLang="ko-KR" smtClean="0"/>
              <a:t>JSP </a:t>
            </a:r>
            <a:r>
              <a:rPr lang="ko-KR" altLang="en-US" smtClean="0"/>
              <a:t>페이지의 디렉티브</a:t>
            </a:r>
            <a:endParaRPr lang="ko-KR" altLang="en-US" dirty="0" smtClean="0"/>
          </a:p>
        </p:txBody>
      </p:sp>
      <p:grpSp>
        <p:nvGrpSpPr>
          <p:cNvPr id="2" name="그룹 23"/>
          <p:cNvGrpSpPr/>
          <p:nvPr/>
        </p:nvGrpSpPr>
        <p:grpSpPr>
          <a:xfrm>
            <a:off x="2555856" y="205026"/>
            <a:ext cx="720000" cy="847710"/>
            <a:chOff x="2843888" y="205026"/>
            <a:chExt cx="720000" cy="847710"/>
          </a:xfrm>
        </p:grpSpPr>
        <p:pic>
          <p:nvPicPr>
            <p:cNvPr id="30" name="그림 29" descr="동글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Grp="1"/>
          </p:cNvSpPr>
          <p:nvPr>
            <p:ph sz="half" idx="1"/>
          </p:nvPr>
        </p:nvSpPr>
        <p:spPr>
          <a:xfrm>
            <a:off x="338974" y="1988840"/>
            <a:ext cx="8460000" cy="4680000"/>
          </a:xfrm>
          <a:prstGeom prst="roundRect">
            <a:avLst>
              <a:gd name="adj" fmla="val 3158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extLst/>
          </a:lstStyle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ko-KR" altLang="en-US" sz="3200" smtClean="0">
                <a:solidFill>
                  <a:schemeClr val="tx1"/>
                </a:solidFill>
              </a:rPr>
              <a:t>공통적으로 포함될 내용을 가진 파일을 해당 </a:t>
            </a:r>
            <a:r>
              <a:rPr lang="en-US" altLang="ko-KR" sz="3200" smtClean="0">
                <a:solidFill>
                  <a:schemeClr val="tx1"/>
                </a:solidFill>
              </a:rPr>
              <a:t>JSP </a:t>
            </a:r>
            <a:r>
              <a:rPr lang="ko-KR" altLang="en-US" sz="3200" smtClean="0">
                <a:solidFill>
                  <a:schemeClr val="tx1"/>
                </a:solidFill>
              </a:rPr>
              <a:t>페이지 내에 삽입하는 기능을 제공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1000" spc="-100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en-US" altLang="ko-KR" sz="3200" smtClean="0">
                <a:solidFill>
                  <a:schemeClr val="tx1"/>
                </a:solidFill>
              </a:rPr>
              <a:t>&lt;%@ include file="</a:t>
            </a:r>
            <a:r>
              <a:rPr lang="ko-KR" altLang="en-US" sz="3200" smtClean="0">
                <a:solidFill>
                  <a:schemeClr val="tx1"/>
                </a:solidFill>
              </a:rPr>
              <a:t>포함될 파일의 </a:t>
            </a:r>
            <a:r>
              <a:rPr lang="en-US" altLang="ko-KR" sz="3200" smtClean="0">
                <a:solidFill>
                  <a:schemeClr val="tx1"/>
                </a:solidFill>
              </a:rPr>
              <a:t>url"%&gt;</a:t>
            </a:r>
            <a:endParaRPr lang="en-US" altLang="ko-KR" sz="3200" spc="-100" smtClean="0">
              <a:solidFill>
                <a:schemeClr val="tx1"/>
              </a:solidFill>
            </a:endParaRPr>
          </a:p>
          <a:p>
            <a:pPr marL="542925" lvl="1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pc="-30" smtClean="0">
                <a:solidFill>
                  <a:schemeClr val="tx1"/>
                </a:solidFill>
              </a:rPr>
              <a:t>포함시킬 파일명을 </a:t>
            </a:r>
            <a:r>
              <a:rPr lang="en-US" altLang="ko-KR" spc="-30" smtClean="0">
                <a:solidFill>
                  <a:schemeClr val="tx1"/>
                </a:solidFill>
              </a:rPr>
              <a:t>file </a:t>
            </a:r>
            <a:r>
              <a:rPr lang="ko-KR" altLang="en-US" spc="-30" smtClean="0">
                <a:solidFill>
                  <a:schemeClr val="tx1"/>
                </a:solidFill>
              </a:rPr>
              <a:t>속성의 값으로 기술</a:t>
            </a:r>
            <a:endParaRPr lang="en-US" altLang="ko-KR" spc="-30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ko-KR" altLang="en-US" sz="3200" smtClean="0">
                <a:solidFill>
                  <a:schemeClr val="tx1"/>
                </a:solidFill>
              </a:rPr>
              <a:t>복사 </a:t>
            </a:r>
            <a:r>
              <a:rPr lang="en-US" altLang="ko-KR" sz="3200" smtClean="0">
                <a:solidFill>
                  <a:schemeClr val="tx1"/>
                </a:solidFill>
              </a:rPr>
              <a:t>&amp; </a:t>
            </a:r>
            <a:r>
              <a:rPr lang="ko-KR" altLang="en-US" sz="3200" smtClean="0">
                <a:solidFill>
                  <a:schemeClr val="tx1"/>
                </a:solidFill>
              </a:rPr>
              <a:t>붙여넣기 방식으로 두개의 파일이 하나의 파일로 합쳐진 후 하나의 파일로서 변환되고 컴파일</a:t>
            </a:r>
            <a:endParaRPr lang="en-US" altLang="ko-KR" sz="3200" spc="-100" smtClean="0">
              <a:solidFill>
                <a:schemeClr val="tx1"/>
              </a:solidFill>
            </a:endParaRPr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3115" y="1268760"/>
            <a:ext cx="66607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include </a:t>
            </a:r>
            <a:r>
              <a:rPr lang="ko-KR" altLang="en-US" sz="3600" b="1" smtClean="0">
                <a:solidFill>
                  <a:srgbClr val="C00000"/>
                </a:solidFill>
              </a:rPr>
              <a:t>디렉티브</a:t>
            </a:r>
            <a:r>
              <a:rPr lang="en-US" altLang="ko-KR" sz="3600" b="1" smtClean="0">
                <a:solidFill>
                  <a:srgbClr val="C00000"/>
                </a:solidFill>
              </a:rPr>
              <a:t>-&lt;@include&gt;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23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en-US" altLang="ko-KR" smtClean="0"/>
              <a:t>JSP </a:t>
            </a:r>
            <a:r>
              <a:rPr lang="ko-KR" altLang="en-US" smtClean="0"/>
              <a:t>페이지의 디렉티브</a:t>
            </a:r>
            <a:endParaRPr lang="ko-KR" altLang="en-US" dirty="0" smtClean="0"/>
          </a:p>
        </p:txBody>
      </p:sp>
      <p:grpSp>
        <p:nvGrpSpPr>
          <p:cNvPr id="2" name="그룹 23"/>
          <p:cNvGrpSpPr/>
          <p:nvPr/>
        </p:nvGrpSpPr>
        <p:grpSpPr>
          <a:xfrm>
            <a:off x="2555856" y="205026"/>
            <a:ext cx="720000" cy="847710"/>
            <a:chOff x="2843888" y="205026"/>
            <a:chExt cx="720000" cy="847710"/>
          </a:xfrm>
        </p:grpSpPr>
        <p:pic>
          <p:nvPicPr>
            <p:cNvPr id="30" name="그림 29" descr="동글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Grp="1"/>
          </p:cNvSpPr>
          <p:nvPr>
            <p:ph sz="half" idx="1"/>
          </p:nvPr>
        </p:nvSpPr>
        <p:spPr>
          <a:xfrm>
            <a:off x="338974" y="1988840"/>
            <a:ext cx="8460000" cy="4680000"/>
          </a:xfrm>
          <a:prstGeom prst="roundRect">
            <a:avLst>
              <a:gd name="adj" fmla="val 3158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extLst/>
          </a:lstStyle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None/>
            </a:pPr>
            <a:r>
              <a:rPr lang="en-US" altLang="ko-KR" sz="2800" smtClean="0">
                <a:solidFill>
                  <a:schemeClr val="tx1"/>
                </a:solidFill>
              </a:rPr>
              <a:t> </a:t>
            </a:r>
            <a:endParaRPr lang="en-US" altLang="ko-KR" sz="28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3115" y="1268760"/>
            <a:ext cx="66607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include </a:t>
            </a:r>
            <a:r>
              <a:rPr lang="ko-KR" altLang="en-US" sz="3600" b="1" smtClean="0">
                <a:solidFill>
                  <a:srgbClr val="C00000"/>
                </a:solidFill>
              </a:rPr>
              <a:t>디렉티브</a:t>
            </a:r>
            <a:r>
              <a:rPr lang="en-US" altLang="ko-KR" sz="3600" b="1" smtClean="0">
                <a:solidFill>
                  <a:srgbClr val="C00000"/>
                </a:solidFill>
              </a:rPr>
              <a:t>-&lt;@include&gt;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23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en-US" altLang="ko-KR" smtClean="0"/>
              <a:t>JSP </a:t>
            </a:r>
            <a:r>
              <a:rPr lang="ko-KR" altLang="en-US" smtClean="0"/>
              <a:t>페이지의 디렉티브</a:t>
            </a:r>
            <a:endParaRPr lang="ko-KR" altLang="en-US" dirty="0" smtClean="0"/>
          </a:p>
        </p:txBody>
      </p:sp>
      <p:grpSp>
        <p:nvGrpSpPr>
          <p:cNvPr id="2" name="그룹 23"/>
          <p:cNvGrpSpPr/>
          <p:nvPr/>
        </p:nvGrpSpPr>
        <p:grpSpPr>
          <a:xfrm>
            <a:off x="2555856" y="205026"/>
            <a:ext cx="720000" cy="847710"/>
            <a:chOff x="2843888" y="205026"/>
            <a:chExt cx="720000" cy="847710"/>
          </a:xfrm>
        </p:grpSpPr>
        <p:pic>
          <p:nvPicPr>
            <p:cNvPr id="30" name="그림 29" descr="동글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40582" y="2165118"/>
            <a:ext cx="6660000" cy="4024401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2599732" y="6280978"/>
            <a:ext cx="39453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mtClean="0">
                <a:solidFill>
                  <a:srgbClr val="00AEEF"/>
                </a:solidFill>
              </a:rPr>
              <a:t>▲</a:t>
            </a:r>
            <a:r>
              <a:rPr lang="ko-KR" altLang="en-US" sz="2000" smtClean="0"/>
              <a:t> </a:t>
            </a:r>
            <a:r>
              <a:rPr lang="en-US" altLang="ko-KR" sz="2000" smtClean="0"/>
              <a:t>include </a:t>
            </a:r>
            <a:r>
              <a:rPr lang="ko-KR" altLang="en-US" sz="2000" smtClean="0"/>
              <a:t>디렉티브의 처리 과정</a:t>
            </a:r>
            <a:endParaRPr lang="ko-KR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Grp="1"/>
          </p:cNvSpPr>
          <p:nvPr>
            <p:ph sz="half" idx="1"/>
          </p:nvPr>
        </p:nvSpPr>
        <p:spPr>
          <a:xfrm>
            <a:off x="338974" y="1988840"/>
            <a:ext cx="8460000" cy="4680000"/>
          </a:xfrm>
          <a:prstGeom prst="roundRect">
            <a:avLst>
              <a:gd name="adj" fmla="val 3158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extLst/>
          </a:lstStyle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ko-KR" altLang="en-US" sz="3200" smtClean="0">
                <a:solidFill>
                  <a:schemeClr val="tx1"/>
                </a:solidFill>
              </a:rPr>
              <a:t>표현 언어</a:t>
            </a:r>
            <a:r>
              <a:rPr lang="en-US" altLang="ko-KR" sz="3200" smtClean="0">
                <a:solidFill>
                  <a:schemeClr val="tx1"/>
                </a:solidFill>
              </a:rPr>
              <a:t>(EL : Expression Language), JSTL </a:t>
            </a:r>
            <a:r>
              <a:rPr lang="en-US" altLang="ko-KR" sz="3200" spc="-30" smtClean="0">
                <a:solidFill>
                  <a:schemeClr val="tx1"/>
                </a:solidFill>
              </a:rPr>
              <a:t>(JSP Standard Tag Library), </a:t>
            </a:r>
            <a:r>
              <a:rPr lang="ko-KR" altLang="en-US" sz="3200" spc="-30" smtClean="0">
                <a:solidFill>
                  <a:schemeClr val="tx1"/>
                </a:solidFill>
              </a:rPr>
              <a:t>커스텀 태그</a:t>
            </a:r>
            <a:r>
              <a:rPr lang="en-US" altLang="ko-KR" sz="3200" spc="-30" smtClean="0">
                <a:solidFill>
                  <a:schemeClr val="tx1"/>
                </a:solidFill>
              </a:rPr>
              <a:t>(Cu</a:t>
            </a:r>
            <a:r>
              <a:rPr lang="en-US" altLang="ko-KR" sz="3200" smtClean="0">
                <a:solidFill>
                  <a:schemeClr val="tx1"/>
                </a:solidFill>
              </a:rPr>
              <a:t/>
            </a:r>
            <a:br>
              <a:rPr lang="en-US" altLang="ko-KR" sz="3200" smtClean="0">
                <a:solidFill>
                  <a:schemeClr val="tx1"/>
                </a:solidFill>
              </a:rPr>
            </a:br>
            <a:r>
              <a:rPr lang="en-US" altLang="ko-KR" sz="3200" smtClean="0">
                <a:solidFill>
                  <a:schemeClr val="tx1"/>
                </a:solidFill>
              </a:rPr>
              <a:t>stom Tag)</a:t>
            </a:r>
            <a:r>
              <a:rPr lang="ko-KR" altLang="en-US" sz="3200" smtClean="0">
                <a:solidFill>
                  <a:schemeClr val="tx1"/>
                </a:solidFill>
              </a:rPr>
              <a:t>를 </a:t>
            </a:r>
            <a:r>
              <a:rPr lang="en-US" altLang="ko-KR" sz="3200" smtClean="0">
                <a:solidFill>
                  <a:schemeClr val="tx1"/>
                </a:solidFill>
              </a:rPr>
              <a:t>JSP </a:t>
            </a:r>
            <a:r>
              <a:rPr lang="ko-KR" altLang="en-US" sz="3200" smtClean="0">
                <a:solidFill>
                  <a:schemeClr val="tx1"/>
                </a:solidFill>
              </a:rPr>
              <a:t>페이지 내에 사용할 때 씀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1000" spc="-100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it-IT" altLang="ko-KR" sz="3200" smtClean="0">
                <a:solidFill>
                  <a:schemeClr val="tx1"/>
                </a:solidFill>
              </a:rPr>
              <a:t>&lt;%@ taglib prefix="</a:t>
            </a:r>
            <a:r>
              <a:rPr lang="it-IT" altLang="ko-KR" sz="3200" b="1" smtClean="0">
                <a:solidFill>
                  <a:schemeClr val="tx1"/>
                </a:solidFill>
              </a:rPr>
              <a:t>c</a:t>
            </a:r>
            <a:r>
              <a:rPr lang="it-IT" altLang="ko-KR" sz="3200" smtClean="0">
                <a:solidFill>
                  <a:schemeClr val="tx1"/>
                </a:solidFill>
              </a:rPr>
              <a:t>" uri="http://java.sun.com/jsp/jstl/core" %&gt;</a:t>
            </a:r>
            <a:endParaRPr lang="en-US" altLang="ko-KR" sz="3200" spc="-100" smtClean="0">
              <a:solidFill>
                <a:schemeClr val="tx1"/>
              </a:solidFill>
            </a:endParaRPr>
          </a:p>
          <a:p>
            <a:pPr marL="542925" lvl="1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pc="-30" smtClean="0">
                <a:solidFill>
                  <a:schemeClr val="tx1"/>
                </a:solidFill>
              </a:rPr>
              <a:t>uri : </a:t>
            </a:r>
            <a:r>
              <a:rPr lang="ko-KR" altLang="en-US" spc="-30" smtClean="0">
                <a:solidFill>
                  <a:schemeClr val="tx1"/>
                </a:solidFill>
              </a:rPr>
              <a:t>태그의 설정 정보</a:t>
            </a:r>
            <a:endParaRPr lang="en-US" altLang="ko-KR" spc="-30" smtClean="0">
              <a:solidFill>
                <a:schemeClr val="tx1"/>
              </a:solidFill>
            </a:endParaRPr>
          </a:p>
          <a:p>
            <a:pPr marL="542925" lvl="1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pc="-30" smtClean="0">
                <a:solidFill>
                  <a:schemeClr val="tx1"/>
                </a:solidFill>
              </a:rPr>
              <a:t>prefix : uri </a:t>
            </a:r>
            <a:r>
              <a:rPr lang="ko-KR" altLang="en-US" spc="-30" smtClean="0">
                <a:solidFill>
                  <a:schemeClr val="tx1"/>
                </a:solidFill>
              </a:rPr>
              <a:t>대신 사용되는 네임스페이스</a:t>
            </a:r>
            <a:endParaRPr lang="en-US" altLang="ko-KR" spc="-30" smtClean="0">
              <a:solidFill>
                <a:schemeClr val="tx1"/>
              </a:solidFill>
            </a:endParaRPr>
          </a:p>
          <a:p>
            <a:pPr marL="542925" lvl="1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pc="-3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3115" y="1268760"/>
            <a:ext cx="60163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taglib </a:t>
            </a:r>
            <a:r>
              <a:rPr lang="ko-KR" altLang="en-US" sz="3600" b="1" smtClean="0">
                <a:solidFill>
                  <a:srgbClr val="C00000"/>
                </a:solidFill>
              </a:rPr>
              <a:t>디렉티브</a:t>
            </a:r>
            <a:r>
              <a:rPr lang="en-US" altLang="ko-KR" sz="3600" b="1" smtClean="0">
                <a:solidFill>
                  <a:srgbClr val="C00000"/>
                </a:solidFill>
              </a:rPr>
              <a:t>-&lt;@taglib&gt;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23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en-US" altLang="ko-KR" smtClean="0"/>
              <a:t>JSP </a:t>
            </a:r>
            <a:r>
              <a:rPr lang="ko-KR" altLang="en-US" smtClean="0"/>
              <a:t>페이지의 디렉티브</a:t>
            </a:r>
            <a:endParaRPr lang="ko-KR" altLang="en-US" dirty="0" smtClean="0"/>
          </a:p>
        </p:txBody>
      </p:sp>
      <p:grpSp>
        <p:nvGrpSpPr>
          <p:cNvPr id="2" name="그룹 23"/>
          <p:cNvGrpSpPr/>
          <p:nvPr/>
        </p:nvGrpSpPr>
        <p:grpSpPr>
          <a:xfrm>
            <a:off x="2555856" y="205026"/>
            <a:ext cx="720000" cy="847710"/>
            <a:chOff x="2843888" y="205026"/>
            <a:chExt cx="720000" cy="847710"/>
          </a:xfrm>
        </p:grpSpPr>
        <p:pic>
          <p:nvPicPr>
            <p:cNvPr id="30" name="그림 29" descr="동글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Grp="1"/>
          </p:cNvSpPr>
          <p:nvPr>
            <p:ph sz="half" idx="1"/>
          </p:nvPr>
        </p:nvSpPr>
        <p:spPr>
          <a:xfrm>
            <a:off x="338974" y="1988840"/>
            <a:ext cx="8460000" cy="4680000"/>
          </a:xfrm>
          <a:prstGeom prst="roundRect">
            <a:avLst>
              <a:gd name="adj" fmla="val 3158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extLst/>
          </a:lstStyle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en-US" altLang="ko-KR" sz="3200" smtClean="0">
                <a:solidFill>
                  <a:schemeClr val="tx1"/>
                </a:solidFill>
              </a:rPr>
              <a:t>JSP </a:t>
            </a:r>
            <a:r>
              <a:rPr lang="ko-KR" altLang="en-US" sz="3200" smtClean="0">
                <a:solidFill>
                  <a:schemeClr val="tx1"/>
                </a:solidFill>
              </a:rPr>
              <a:t>페이지의 스크립트 요소</a:t>
            </a:r>
            <a:r>
              <a:rPr lang="en-US" altLang="ko-KR" sz="3200" smtClean="0">
                <a:solidFill>
                  <a:schemeClr val="tx1"/>
                </a:solidFill>
              </a:rPr>
              <a:t/>
            </a:r>
            <a:br>
              <a:rPr lang="en-US" altLang="ko-KR" sz="3200" smtClean="0">
                <a:solidFill>
                  <a:schemeClr val="tx1"/>
                </a:solidFill>
              </a:rPr>
            </a:br>
            <a:r>
              <a:rPr lang="ko-KR" altLang="en-US" sz="3200" smtClean="0">
                <a:solidFill>
                  <a:schemeClr val="tx1"/>
                </a:solidFill>
              </a:rPr>
              <a:t>선언문</a:t>
            </a:r>
            <a:r>
              <a:rPr lang="en-US" altLang="ko-KR" sz="3200" smtClean="0">
                <a:solidFill>
                  <a:schemeClr val="tx1"/>
                </a:solidFill>
              </a:rPr>
              <a:t>(Declaration), </a:t>
            </a:r>
            <a:r>
              <a:rPr lang="ko-KR" altLang="en-US" sz="3200" smtClean="0">
                <a:solidFill>
                  <a:schemeClr val="tx1"/>
                </a:solidFill>
              </a:rPr>
              <a:t>스크립트릿</a:t>
            </a:r>
            <a:r>
              <a:rPr lang="en-US" altLang="ko-KR" sz="3200" smtClean="0">
                <a:solidFill>
                  <a:schemeClr val="tx1"/>
                </a:solidFill>
              </a:rPr>
              <a:t>(Scriptlet), </a:t>
            </a:r>
            <a:r>
              <a:rPr lang="ko-KR" altLang="en-US" sz="3200" smtClean="0">
                <a:solidFill>
                  <a:schemeClr val="tx1"/>
                </a:solidFill>
              </a:rPr>
              <a:t>표현식</a:t>
            </a:r>
            <a:r>
              <a:rPr lang="en-US" altLang="ko-KR" sz="3200" smtClean="0">
                <a:solidFill>
                  <a:schemeClr val="tx1"/>
                </a:solidFill>
              </a:rPr>
              <a:t>(Expression)</a:t>
            </a:r>
            <a:r>
              <a:rPr lang="ko-KR" altLang="en-US" sz="3200" smtClean="0">
                <a:solidFill>
                  <a:schemeClr val="tx1"/>
                </a:solidFill>
              </a:rPr>
              <a:t>이 있음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z="3200" spc="-30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z="3200" spc="-30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z="3200" spc="-30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z="3200" spc="-30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pc="-3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3115" y="1268760"/>
            <a:ext cx="46634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스크립트 요소의 이해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23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en-US" altLang="ko-KR" smtClean="0"/>
              <a:t>JSP </a:t>
            </a:r>
            <a:r>
              <a:rPr lang="ko-KR" altLang="en-US" smtClean="0"/>
              <a:t>페이지의 스크립트 요소</a:t>
            </a:r>
            <a:endParaRPr lang="ko-KR" altLang="en-US" dirty="0" smtClean="0"/>
          </a:p>
        </p:txBody>
      </p:sp>
      <p:grpSp>
        <p:nvGrpSpPr>
          <p:cNvPr id="2" name="그룹 23"/>
          <p:cNvGrpSpPr/>
          <p:nvPr/>
        </p:nvGrpSpPr>
        <p:grpSpPr>
          <a:xfrm>
            <a:off x="1259632" y="205026"/>
            <a:ext cx="720000" cy="847710"/>
            <a:chOff x="2843888" y="205026"/>
            <a:chExt cx="720000" cy="847710"/>
          </a:xfrm>
        </p:grpSpPr>
        <p:pic>
          <p:nvPicPr>
            <p:cNvPr id="30" name="그림 29" descr="동글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Grp="1"/>
          </p:cNvSpPr>
          <p:nvPr>
            <p:ph sz="half" idx="1"/>
          </p:nvPr>
        </p:nvSpPr>
        <p:spPr>
          <a:xfrm>
            <a:off x="338974" y="1988840"/>
            <a:ext cx="8460000" cy="4680000"/>
          </a:xfrm>
          <a:prstGeom prst="roundRect">
            <a:avLst>
              <a:gd name="adj" fmla="val 3158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extLst/>
          </a:lstStyle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ko-KR" altLang="en-US" sz="3200" smtClean="0">
                <a:solidFill>
                  <a:schemeClr val="tx1"/>
                </a:solidFill>
              </a:rPr>
              <a:t>전역</a:t>
            </a:r>
            <a:r>
              <a:rPr lang="en-US" altLang="ko-KR" sz="3200" smtClean="0">
                <a:solidFill>
                  <a:schemeClr val="tx1"/>
                </a:solidFill>
              </a:rPr>
              <a:t> </a:t>
            </a:r>
            <a:r>
              <a:rPr lang="ko-KR" altLang="en-US" sz="3200" smtClean="0">
                <a:solidFill>
                  <a:schemeClr val="tx1"/>
                </a:solidFill>
              </a:rPr>
              <a:t>변수 선언 및 메소드 선언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mtClean="0">
                <a:solidFill>
                  <a:schemeClr val="tx1"/>
                </a:solidFill>
              </a:rPr>
              <a:t>선언문에서 변수 선언</a:t>
            </a:r>
            <a:endParaRPr lang="en-US" altLang="ko-KR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pc="-3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3115" y="1268760"/>
            <a:ext cx="63738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선언문</a:t>
            </a:r>
            <a:r>
              <a:rPr lang="en-US" altLang="ko-KR" sz="3600" b="1" smtClean="0">
                <a:solidFill>
                  <a:srgbClr val="C00000"/>
                </a:solidFill>
              </a:rPr>
              <a:t>(Declaration)-&lt;%! %&gt;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23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en-US" altLang="ko-KR" smtClean="0"/>
              <a:t>JSP </a:t>
            </a:r>
            <a:r>
              <a:rPr lang="ko-KR" altLang="en-US" smtClean="0"/>
              <a:t>페이지의 스크립트 요소</a:t>
            </a:r>
            <a:endParaRPr lang="ko-KR" altLang="en-US" dirty="0" smtClean="0"/>
          </a:p>
        </p:txBody>
      </p:sp>
      <p:grpSp>
        <p:nvGrpSpPr>
          <p:cNvPr id="2" name="그룹 23"/>
          <p:cNvGrpSpPr/>
          <p:nvPr/>
        </p:nvGrpSpPr>
        <p:grpSpPr>
          <a:xfrm>
            <a:off x="1259632" y="205026"/>
            <a:ext cx="720000" cy="847710"/>
            <a:chOff x="2843888" y="205026"/>
            <a:chExt cx="720000" cy="847710"/>
          </a:xfrm>
        </p:grpSpPr>
        <p:pic>
          <p:nvPicPr>
            <p:cNvPr id="30" name="그림 29" descr="동글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467544" y="3717032"/>
            <a:ext cx="3960000" cy="1569660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marL="180975" lvl="2" fontAlgn="base">
              <a:buNone/>
            </a:pPr>
            <a:r>
              <a:rPr lang="en-US" altLang="ko-KR" sz="2400" smtClean="0"/>
              <a:t>&lt;%!</a:t>
            </a:r>
          </a:p>
          <a:p>
            <a:pPr marL="180975" lvl="2" fontAlgn="base">
              <a:buNone/>
            </a:pPr>
            <a:r>
              <a:rPr lang="en-US" altLang="ko-KR" sz="2400" smtClean="0"/>
              <a:t>  private String id=</a:t>
            </a:r>
          </a:p>
          <a:p>
            <a:pPr marL="0" lvl="2" fontAlgn="base">
              <a:buNone/>
            </a:pPr>
            <a:r>
              <a:rPr lang="en-US" altLang="ko-KR" sz="2400" smtClean="0"/>
              <a:t>                   "Kingdora"; </a:t>
            </a:r>
          </a:p>
          <a:p>
            <a:pPr marL="180975" lvl="2" fontAlgn="base">
              <a:buNone/>
            </a:pPr>
            <a:r>
              <a:rPr lang="en-US" altLang="ko-KR" sz="2400" smtClean="0"/>
              <a:t>%&gt;</a:t>
            </a:r>
            <a:endParaRPr lang="ko-KR" altLang="en-US" sz="2400"/>
          </a:p>
        </p:txBody>
      </p:sp>
      <p:sp>
        <p:nvSpPr>
          <p:cNvPr id="10" name="TextBox 9"/>
          <p:cNvSpPr txBox="1"/>
          <p:nvPr/>
        </p:nvSpPr>
        <p:spPr>
          <a:xfrm>
            <a:off x="4572000" y="2943994"/>
            <a:ext cx="4152900" cy="523220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marL="266700" indent="-266700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/>
              <a:t>선언문에서 메소드 선언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716016" y="3717032"/>
            <a:ext cx="3960000" cy="1938992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marL="180975" lvl="2" fontAlgn="base">
              <a:buNone/>
            </a:pPr>
            <a:r>
              <a:rPr lang="en-US" altLang="ko-KR" sz="2400" smtClean="0"/>
              <a:t>&lt;%!</a:t>
            </a:r>
          </a:p>
          <a:p>
            <a:pPr marL="180975" lvl="2" fontAlgn="base">
              <a:buNone/>
            </a:pPr>
            <a:r>
              <a:rPr lang="en-US" altLang="ko-KR" sz="2400" smtClean="0"/>
              <a:t>  public String getId( ) {</a:t>
            </a:r>
          </a:p>
          <a:p>
            <a:pPr marL="0" lvl="2" fontAlgn="base">
              <a:buNone/>
            </a:pPr>
            <a:r>
              <a:rPr lang="en-US" altLang="ko-KR" sz="2400" smtClean="0"/>
              <a:t>      return id;</a:t>
            </a:r>
          </a:p>
          <a:p>
            <a:pPr marL="0" lvl="2" fontAlgn="base">
              <a:buNone/>
            </a:pPr>
            <a:r>
              <a:rPr lang="en-US" altLang="ko-KR" sz="2400" smtClean="0"/>
              <a:t>    } </a:t>
            </a:r>
          </a:p>
          <a:p>
            <a:pPr marL="180975" lvl="2" fontAlgn="base">
              <a:buNone/>
            </a:pPr>
            <a:r>
              <a:rPr lang="en-US" altLang="ko-KR" sz="2400" smtClean="0"/>
              <a:t>%&gt;</a:t>
            </a:r>
            <a:endParaRPr lang="ko-KR" altLang="en-US" sz="2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Grp="1"/>
          </p:cNvSpPr>
          <p:nvPr>
            <p:ph sz="half" idx="1"/>
          </p:nvPr>
        </p:nvSpPr>
        <p:spPr>
          <a:xfrm>
            <a:off x="338974" y="1988840"/>
            <a:ext cx="8460000" cy="4680000"/>
          </a:xfrm>
          <a:prstGeom prst="roundRect">
            <a:avLst>
              <a:gd name="adj" fmla="val 3158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extLst/>
          </a:lstStyle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ko-KR" altLang="en-US" sz="3200" smtClean="0">
                <a:solidFill>
                  <a:schemeClr val="tx1"/>
                </a:solidFill>
              </a:rPr>
              <a:t>프로그래밍</a:t>
            </a:r>
            <a:r>
              <a:rPr lang="en-US" altLang="ko-KR" sz="3200" smtClean="0">
                <a:solidFill>
                  <a:schemeClr val="tx1"/>
                </a:solidFill>
              </a:rPr>
              <a:t> </a:t>
            </a:r>
            <a:r>
              <a:rPr lang="ko-KR" altLang="en-US" sz="3200" smtClean="0">
                <a:solidFill>
                  <a:schemeClr val="tx1"/>
                </a:solidFill>
              </a:rPr>
              <a:t>코드 기술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pc="-3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3115" y="1268760"/>
            <a:ext cx="66159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스크립트릿</a:t>
            </a:r>
            <a:r>
              <a:rPr lang="en-US" altLang="ko-KR" sz="3600" b="1" smtClean="0">
                <a:solidFill>
                  <a:srgbClr val="C00000"/>
                </a:solidFill>
              </a:rPr>
              <a:t>(Scriptlet)-&lt;% %&gt;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23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en-US" altLang="ko-KR" smtClean="0"/>
              <a:t>JSP </a:t>
            </a:r>
            <a:r>
              <a:rPr lang="ko-KR" altLang="en-US" smtClean="0"/>
              <a:t>페이지의 스크립트 요소</a:t>
            </a:r>
            <a:endParaRPr lang="ko-KR" altLang="en-US" dirty="0" smtClean="0"/>
          </a:p>
        </p:txBody>
      </p:sp>
      <p:grpSp>
        <p:nvGrpSpPr>
          <p:cNvPr id="2" name="그룹 23"/>
          <p:cNvGrpSpPr/>
          <p:nvPr/>
        </p:nvGrpSpPr>
        <p:grpSpPr>
          <a:xfrm>
            <a:off x="1259632" y="205026"/>
            <a:ext cx="720000" cy="847710"/>
            <a:chOff x="2843888" y="205026"/>
            <a:chExt cx="720000" cy="847710"/>
          </a:xfrm>
        </p:grpSpPr>
        <p:pic>
          <p:nvPicPr>
            <p:cNvPr id="30" name="그림 29" descr="동글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602035" y="3068960"/>
            <a:ext cx="7920000" cy="2666564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marL="180975" lvl="2" fontAlgn="base">
              <a:lnSpc>
                <a:spcPts val="3400"/>
              </a:lnSpc>
              <a:buNone/>
            </a:pPr>
            <a:r>
              <a:rPr lang="en-US" altLang="ko-KR" sz="2400" smtClean="0"/>
              <a:t>&lt;%  </a:t>
            </a:r>
            <a:endParaRPr lang="ko-KR" altLang="en-US" sz="2400" smtClean="0"/>
          </a:p>
          <a:p>
            <a:pPr marL="180975" lvl="2" fontAlgn="base">
              <a:lnSpc>
                <a:spcPts val="3400"/>
              </a:lnSpc>
              <a:buNone/>
            </a:pPr>
            <a:r>
              <a:rPr lang="ko-KR" altLang="en-US" sz="2400" smtClean="0"/>
              <a:t>  </a:t>
            </a:r>
            <a:r>
              <a:rPr lang="en-US" altLang="ko-KR" sz="2400" smtClean="0"/>
              <a:t>member.setReg_date(new   </a:t>
            </a:r>
          </a:p>
          <a:p>
            <a:pPr marL="180975" lvl="2" fontAlgn="base">
              <a:lnSpc>
                <a:spcPts val="3400"/>
              </a:lnSpc>
              <a:buNone/>
            </a:pPr>
            <a:r>
              <a:rPr lang="en-US" altLang="ko-KR" sz="2400" smtClean="0"/>
              <a:t>                    Timestamp(System.currentTimeMillis()));</a:t>
            </a:r>
          </a:p>
          <a:p>
            <a:pPr marL="180975" lvl="2" fontAlgn="base">
              <a:lnSpc>
                <a:spcPts val="3400"/>
              </a:lnSpc>
              <a:buNone/>
            </a:pPr>
            <a:r>
              <a:rPr lang="en-US" altLang="ko-KR" sz="2400" smtClean="0"/>
              <a:t>  LogonDBBean manager=LogonDBBean.getInstance();</a:t>
            </a:r>
          </a:p>
          <a:p>
            <a:pPr marL="180975" lvl="2" fontAlgn="base">
              <a:lnSpc>
                <a:spcPts val="3400"/>
              </a:lnSpc>
              <a:buNone/>
            </a:pPr>
            <a:r>
              <a:rPr lang="en-US" altLang="ko-KR" sz="2400" smtClean="0"/>
              <a:t>  manager.insertMember(member);</a:t>
            </a:r>
          </a:p>
          <a:p>
            <a:pPr marL="180975" lvl="2" fontAlgn="base">
              <a:lnSpc>
                <a:spcPts val="3400"/>
              </a:lnSpc>
              <a:buNone/>
            </a:pPr>
            <a:r>
              <a:rPr lang="en-US" altLang="ko-KR" sz="2400" smtClean="0"/>
              <a:t>%&gt;</a:t>
            </a:r>
            <a:endParaRPr lang="ko-KR" altLang="en-US" sz="2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Grp="1"/>
          </p:cNvSpPr>
          <p:nvPr>
            <p:ph sz="half" idx="1"/>
          </p:nvPr>
        </p:nvSpPr>
        <p:spPr>
          <a:xfrm>
            <a:off x="338974" y="1988840"/>
            <a:ext cx="8460000" cy="4680000"/>
          </a:xfrm>
          <a:prstGeom prst="roundRect">
            <a:avLst>
              <a:gd name="adj" fmla="val 3158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extLst/>
          </a:lstStyle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ko-KR" altLang="en-US" sz="3200" smtClean="0">
                <a:solidFill>
                  <a:schemeClr val="tx1"/>
                </a:solidFill>
              </a:rPr>
              <a:t>화면에</a:t>
            </a:r>
            <a:r>
              <a:rPr lang="en-US" altLang="ko-KR" sz="3200" smtClean="0">
                <a:solidFill>
                  <a:schemeClr val="tx1"/>
                </a:solidFill>
              </a:rPr>
              <a:t> </a:t>
            </a:r>
            <a:r>
              <a:rPr lang="ko-KR" altLang="en-US" sz="3200" smtClean="0">
                <a:solidFill>
                  <a:schemeClr val="tx1"/>
                </a:solidFill>
              </a:rPr>
              <a:t>출력할 내용 기술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en-US" altLang="ko-KR" sz="3200" smtClean="0">
                <a:solidFill>
                  <a:schemeClr val="tx1"/>
                </a:solidFill>
              </a:rPr>
              <a:t>&lt;%=name[i]%&gt;</a:t>
            </a:r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pc="-3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3115" y="1268760"/>
            <a:ext cx="63924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표현식</a:t>
            </a:r>
            <a:r>
              <a:rPr lang="en-US" altLang="ko-KR" sz="3600" b="1" smtClean="0">
                <a:solidFill>
                  <a:srgbClr val="C00000"/>
                </a:solidFill>
              </a:rPr>
              <a:t>(Expression)-&lt;%= %&gt;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23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en-US" altLang="ko-KR" smtClean="0"/>
              <a:t>JSP </a:t>
            </a:r>
            <a:r>
              <a:rPr lang="ko-KR" altLang="en-US" smtClean="0"/>
              <a:t>페이지의 스크립트 요소</a:t>
            </a:r>
            <a:endParaRPr lang="ko-KR" altLang="en-US" dirty="0" smtClean="0"/>
          </a:p>
        </p:txBody>
      </p:sp>
      <p:grpSp>
        <p:nvGrpSpPr>
          <p:cNvPr id="2" name="그룹 23"/>
          <p:cNvGrpSpPr/>
          <p:nvPr/>
        </p:nvGrpSpPr>
        <p:grpSpPr>
          <a:xfrm>
            <a:off x="1259632" y="205026"/>
            <a:ext cx="720000" cy="847710"/>
            <a:chOff x="2843888" y="205026"/>
            <a:chExt cx="720000" cy="847710"/>
          </a:xfrm>
        </p:grpSpPr>
        <p:pic>
          <p:nvPicPr>
            <p:cNvPr id="30" name="그림 29" descr="동글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Grp="1"/>
          </p:cNvSpPr>
          <p:nvPr>
            <p:ph sz="half" idx="1"/>
          </p:nvPr>
        </p:nvSpPr>
        <p:spPr>
          <a:xfrm>
            <a:off x="338974" y="1988840"/>
            <a:ext cx="8460000" cy="4680000"/>
          </a:xfrm>
          <a:prstGeom prst="roundRect">
            <a:avLst>
              <a:gd name="adj" fmla="val 3158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extLst/>
          </a:lstStyle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en-US" altLang="ko-KR" sz="3200" smtClean="0">
                <a:solidFill>
                  <a:schemeClr val="tx1"/>
                </a:solidFill>
              </a:rPr>
              <a:t>HTML </a:t>
            </a:r>
            <a:r>
              <a:rPr lang="ko-KR" altLang="en-US" sz="3200" smtClean="0">
                <a:solidFill>
                  <a:schemeClr val="tx1"/>
                </a:solidFill>
              </a:rPr>
              <a:t>주석 </a:t>
            </a:r>
            <a:r>
              <a:rPr lang="en-US" altLang="ko-KR" sz="3200" smtClean="0">
                <a:solidFill>
                  <a:schemeClr val="tx1"/>
                </a:solidFill>
              </a:rPr>
              <a:t>: &lt;!-- --&gt;</a:t>
            </a:r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화면에 표시되지 않으나</a:t>
            </a:r>
            <a:r>
              <a:rPr lang="en-US" altLang="ko-KR" sz="2800" smtClean="0">
                <a:solidFill>
                  <a:schemeClr val="tx1"/>
                </a:solidFill>
              </a:rPr>
              <a:t>, </a:t>
            </a:r>
            <a:r>
              <a:rPr lang="ko-KR" altLang="en-US" sz="2800" smtClean="0">
                <a:solidFill>
                  <a:schemeClr val="tx1"/>
                </a:solidFill>
              </a:rPr>
              <a:t>실행됨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en-US" altLang="ko-KR" sz="3200" smtClean="0">
                <a:solidFill>
                  <a:schemeClr val="tx1"/>
                </a:solidFill>
              </a:rPr>
              <a:t>JSP</a:t>
            </a:r>
            <a:r>
              <a:rPr lang="en-US" altLang="ko-KR" smtClean="0">
                <a:solidFill>
                  <a:schemeClr val="tx1"/>
                </a:solidFill>
              </a:rPr>
              <a:t> </a:t>
            </a:r>
            <a:r>
              <a:rPr lang="ko-KR" altLang="en-US" smtClean="0">
                <a:solidFill>
                  <a:schemeClr val="tx1"/>
                </a:solidFill>
              </a:rPr>
              <a:t>주석 </a:t>
            </a:r>
            <a:r>
              <a:rPr lang="en-US" altLang="ko-KR" smtClean="0">
                <a:solidFill>
                  <a:schemeClr val="tx1"/>
                </a:solidFill>
              </a:rPr>
              <a:t>: &lt;%-- --%&gt;</a:t>
            </a:r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화면에 표시되지도 실행되지도 않음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ko-KR" altLang="en-US" sz="3200" smtClean="0">
                <a:solidFill>
                  <a:schemeClr val="tx1"/>
                </a:solidFill>
              </a:rPr>
              <a:t>자바 주석 </a:t>
            </a:r>
            <a:r>
              <a:rPr lang="en-US" altLang="ko-KR" sz="3200" smtClean="0">
                <a:solidFill>
                  <a:schemeClr val="tx1"/>
                </a:solidFill>
              </a:rPr>
              <a:t>: //, /* */</a:t>
            </a:r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화면에 표시되지도 실행되지도 않음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pc="-30" smtClean="0">
              <a:solidFill>
                <a:schemeClr val="tx1"/>
              </a:solidFill>
            </a:endParaRPr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pc="-3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3115" y="1268760"/>
            <a:ext cx="8379217" cy="584775"/>
          </a:xfrm>
          <a:prstGeom prst="rect">
            <a:avLst/>
          </a:prstGeom>
        </p:spPr>
        <p:txBody>
          <a:bodyPr wrap="none" lIns="36000" rIns="36000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200" b="1" spc="-100" smtClean="0">
                <a:solidFill>
                  <a:srgbClr val="C00000"/>
                </a:solidFill>
              </a:rPr>
              <a:t>주석</a:t>
            </a:r>
            <a:r>
              <a:rPr lang="en-US" altLang="ko-KR" sz="3200" b="1" spc="-100" smtClean="0">
                <a:solidFill>
                  <a:srgbClr val="C00000"/>
                </a:solidFill>
              </a:rPr>
              <a:t>(Comment)-&lt;!-- --&gt;, &lt;%-- --%&gt;, //, /* */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23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en-US" altLang="ko-KR" smtClean="0"/>
              <a:t>JSP </a:t>
            </a:r>
            <a:r>
              <a:rPr lang="ko-KR" altLang="en-US" smtClean="0"/>
              <a:t>페이지의 스크립트 요소</a:t>
            </a:r>
            <a:endParaRPr lang="ko-KR" altLang="en-US" dirty="0" smtClean="0"/>
          </a:p>
        </p:txBody>
      </p:sp>
      <p:grpSp>
        <p:nvGrpSpPr>
          <p:cNvPr id="2" name="그룹 23"/>
          <p:cNvGrpSpPr/>
          <p:nvPr/>
        </p:nvGrpSpPr>
        <p:grpSpPr>
          <a:xfrm>
            <a:off x="1259632" y="205026"/>
            <a:ext cx="720000" cy="847710"/>
            <a:chOff x="2843888" y="205026"/>
            <a:chExt cx="720000" cy="847710"/>
          </a:xfrm>
        </p:grpSpPr>
        <p:pic>
          <p:nvPicPr>
            <p:cNvPr id="30" name="그림 29" descr="동글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목차</a:t>
            </a:r>
            <a:r>
              <a:rPr lang="en-US" altLang="ko-KR" smtClean="0"/>
              <a:t>(1/4)</a:t>
            </a:r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1116336" y="2962000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include </a:t>
            </a:r>
            <a:r>
              <a:rPr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디렉티브 </a:t>
            </a:r>
            <a:r>
              <a:rPr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- &lt;%@include%&gt;</a:t>
            </a:r>
            <a:endParaRPr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116336" y="3937784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taglib </a:t>
            </a:r>
            <a:r>
              <a:rPr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디렉티브 </a:t>
            </a:r>
            <a:r>
              <a:rPr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- &lt;%@taglib%&gt;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116336" y="1988840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page </a:t>
            </a: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디렉티브 </a:t>
            </a:r>
            <a:r>
              <a:rPr kumimoji="0"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- &lt;%@</a:t>
            </a:r>
            <a:r>
              <a:rPr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page%&gt;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71520" y="1124744"/>
            <a:ext cx="5477782" cy="682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4600"/>
              </a:lnSpc>
              <a:spcBef>
                <a:spcPts val="0"/>
              </a:spcBef>
              <a:buNone/>
            </a:pPr>
            <a:r>
              <a:rPr lang="en-US" altLang="ko-KR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JSP </a:t>
            </a: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페이지의 디렉티브</a:t>
            </a:r>
            <a:endParaRPr lang="ko-KR" altLang="en-US" sz="4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1520" y="1128488"/>
            <a:ext cx="720000" cy="847710"/>
            <a:chOff x="2843888" y="205026"/>
            <a:chExt cx="720000" cy="847710"/>
          </a:xfrm>
        </p:grpSpPr>
        <p:pic>
          <p:nvPicPr>
            <p:cNvPr id="10" name="그림 9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Grp="1"/>
          </p:cNvSpPr>
          <p:nvPr>
            <p:ph sz="half" idx="1"/>
          </p:nvPr>
        </p:nvSpPr>
        <p:spPr>
          <a:xfrm>
            <a:off x="338974" y="1988840"/>
            <a:ext cx="8460000" cy="4680000"/>
          </a:xfrm>
          <a:prstGeom prst="roundRect">
            <a:avLst>
              <a:gd name="adj" fmla="val 3158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extLst/>
          </a:lstStyle>
          <a:p>
            <a:pPr fontAlgn="base">
              <a:spcBef>
                <a:spcPts val="0"/>
              </a:spcBef>
              <a:buClr>
                <a:srgbClr val="FF0000"/>
              </a:buClr>
              <a:buSzPct val="75000"/>
              <a:buFont typeface="Wingdings 2" pitchFamily="18" charset="2"/>
              <a:buChar char=""/>
            </a:pPr>
            <a:r>
              <a:rPr lang="en-US" altLang="ko-KR" sz="3200" smtClean="0">
                <a:solidFill>
                  <a:schemeClr val="tx1"/>
                </a:solidFill>
              </a:rPr>
              <a:t>HT</a:t>
            </a:r>
            <a:r>
              <a:rPr lang="en-US" altLang="ko-KR" smtClean="0">
                <a:solidFill>
                  <a:schemeClr val="tx1"/>
                </a:solidFill>
              </a:rPr>
              <a:t>JSP</a:t>
            </a:r>
            <a:r>
              <a:rPr lang="ko-KR" altLang="en-US" smtClean="0">
                <a:solidFill>
                  <a:schemeClr val="tx1"/>
                </a:solidFill>
              </a:rPr>
              <a:t>의 제어문에는 조건 비교 분기문</a:t>
            </a:r>
            <a:r>
              <a:rPr lang="en-US" altLang="ko-KR" smtClean="0">
                <a:solidFill>
                  <a:schemeClr val="tx1"/>
                </a:solidFill>
              </a:rPr>
              <a:t>(if, switch), </a:t>
            </a:r>
            <a:r>
              <a:rPr lang="ko-KR" altLang="en-US" smtClean="0">
                <a:solidFill>
                  <a:schemeClr val="tx1"/>
                </a:solidFill>
              </a:rPr>
              <a:t>조건 비교 반복문</a:t>
            </a:r>
            <a:r>
              <a:rPr lang="en-US" altLang="ko-KR" smtClean="0">
                <a:solidFill>
                  <a:schemeClr val="tx1"/>
                </a:solidFill>
              </a:rPr>
              <a:t>(for, while, do-while)</a:t>
            </a:r>
            <a:r>
              <a:rPr lang="ko-KR" altLang="en-US" smtClean="0">
                <a:solidFill>
                  <a:schemeClr val="tx1"/>
                </a:solidFill>
              </a:rPr>
              <a:t>의 두 가지 형태가 있음</a:t>
            </a:r>
            <a:endParaRPr lang="en-US" altLang="ko-KR" smtClean="0">
              <a:solidFill>
                <a:schemeClr val="tx1"/>
              </a:solidFill>
            </a:endParaRPr>
          </a:p>
          <a:p>
            <a:pPr fontAlgn="base">
              <a:spcBef>
                <a:spcPts val="0"/>
              </a:spcBef>
              <a:buClr>
                <a:srgbClr val="FF0000"/>
              </a:buClr>
              <a:buSzPct val="75000"/>
              <a:buFont typeface="Wingdings 2" pitchFamily="18" charset="2"/>
              <a:buChar char="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fontAlgn="base">
              <a:spcBef>
                <a:spcPts val="0"/>
              </a:spcBef>
              <a:buClr>
                <a:srgbClr val="FF0000"/>
              </a:buClr>
              <a:buSzPct val="75000"/>
              <a:buFont typeface="Wingdings 2" pitchFamily="18" charset="2"/>
              <a:buChar char=""/>
            </a:pPr>
            <a:r>
              <a:rPr lang="en-US" altLang="ko-KR" smtClean="0">
                <a:solidFill>
                  <a:schemeClr val="tx1"/>
                </a:solidFill>
              </a:rPr>
              <a:t>if, for, while</a:t>
            </a:r>
            <a:r>
              <a:rPr lang="ko-KR" altLang="en-US" smtClean="0">
                <a:solidFill>
                  <a:schemeClr val="tx1"/>
                </a:solidFill>
              </a:rPr>
              <a:t>문이 가장 많이 사용</a:t>
            </a:r>
            <a:endParaRPr lang="en-US" altLang="ko-KR" smtClean="0">
              <a:solidFill>
                <a:schemeClr val="tx1"/>
              </a:solidFill>
            </a:endParaRPr>
          </a:p>
          <a:p>
            <a:pPr fontAlgn="base">
              <a:spcBef>
                <a:spcPts val="0"/>
              </a:spcBef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mtClean="0">
              <a:solidFill>
                <a:schemeClr val="tx1"/>
              </a:solidFill>
            </a:endParaRPr>
          </a:p>
          <a:p>
            <a:pPr fontAlgn="base">
              <a:spcBef>
                <a:spcPts val="0"/>
              </a:spcBef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mtClean="0">
              <a:solidFill>
                <a:schemeClr val="tx1"/>
              </a:solidFill>
            </a:endParaRPr>
          </a:p>
          <a:p>
            <a:pPr fontAlgn="base">
              <a:spcBef>
                <a:spcPts val="0"/>
              </a:spcBef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mtClean="0">
              <a:solidFill>
                <a:schemeClr val="tx1"/>
              </a:solidFill>
            </a:endParaRPr>
          </a:p>
          <a:p>
            <a:pPr fontAlgn="base">
              <a:spcBef>
                <a:spcPts val="0"/>
              </a:spcBef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en-US" altLang="ko-KR" smtClean="0"/>
              <a:t>JSP</a:t>
            </a:r>
            <a:r>
              <a:rPr lang="ko-KR" altLang="en-US" smtClean="0"/>
              <a:t>의 제어문</a:t>
            </a:r>
            <a:r>
              <a:rPr lang="en-US" altLang="ko-KR" smtClean="0"/>
              <a:t> </a:t>
            </a:r>
            <a:endParaRPr lang="ko-KR" altLang="en-US" dirty="0" smtClean="0"/>
          </a:p>
        </p:txBody>
      </p:sp>
      <p:grpSp>
        <p:nvGrpSpPr>
          <p:cNvPr id="2" name="그룹 23"/>
          <p:cNvGrpSpPr/>
          <p:nvPr/>
        </p:nvGrpSpPr>
        <p:grpSpPr>
          <a:xfrm>
            <a:off x="4932120" y="205026"/>
            <a:ext cx="720000" cy="847710"/>
            <a:chOff x="2843888" y="205026"/>
            <a:chExt cx="720000" cy="847710"/>
          </a:xfrm>
        </p:grpSpPr>
        <p:pic>
          <p:nvPicPr>
            <p:cNvPr id="30" name="그림 29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Grp="1"/>
          </p:cNvSpPr>
          <p:nvPr>
            <p:ph sz="half" idx="1"/>
          </p:nvPr>
        </p:nvSpPr>
        <p:spPr>
          <a:xfrm>
            <a:off x="338974" y="1988840"/>
            <a:ext cx="8460000" cy="4680000"/>
          </a:xfrm>
          <a:prstGeom prst="roundRect">
            <a:avLst>
              <a:gd name="adj" fmla="val 3158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extLst/>
          </a:lstStyle>
          <a:p>
            <a:pPr fontAlgn="base">
              <a:spcBef>
                <a:spcPts val="0"/>
              </a:spcBef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mtClean="0">
                <a:solidFill>
                  <a:schemeClr val="tx1"/>
                </a:solidFill>
              </a:rPr>
              <a:t>주어진 조건을 비교해서 그 결과에 따라 여러 대안들 중에서 하나를 선택할 때 사용</a:t>
            </a:r>
            <a:endParaRPr lang="en-US" altLang="ko-KR" smtClean="0">
              <a:solidFill>
                <a:schemeClr val="tx1"/>
              </a:solidFill>
            </a:endParaRPr>
          </a:p>
          <a:p>
            <a:pPr fontAlgn="base">
              <a:spcBef>
                <a:spcPts val="0"/>
              </a:spcBef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fontAlgn="base">
              <a:spcBef>
                <a:spcPts val="0"/>
              </a:spcBef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mtClean="0">
                <a:solidFill>
                  <a:schemeClr val="tx1"/>
                </a:solidFill>
              </a:rPr>
              <a:t>if</a:t>
            </a:r>
            <a:r>
              <a:rPr lang="ko-KR" altLang="en-US" smtClean="0">
                <a:solidFill>
                  <a:schemeClr val="tx1"/>
                </a:solidFill>
              </a:rPr>
              <a:t>문의 조건에 들어갈 수 있는 타입은 리턴타입 또는 결과 값이 </a:t>
            </a:r>
            <a:r>
              <a:rPr lang="en-US" altLang="ko-KR" smtClean="0">
                <a:solidFill>
                  <a:schemeClr val="tx1"/>
                </a:solidFill>
              </a:rPr>
              <a:t>boolean </a:t>
            </a:r>
            <a:r>
              <a:rPr lang="ko-KR" altLang="en-US" smtClean="0">
                <a:solidFill>
                  <a:schemeClr val="tx1"/>
                </a:solidFill>
              </a:rPr>
              <a:t>값일 경우만 가능</a:t>
            </a:r>
            <a:endParaRPr lang="en-US" altLang="ko-KR" smtClean="0">
              <a:solidFill>
                <a:schemeClr val="tx1"/>
              </a:solidFill>
            </a:endParaRPr>
          </a:p>
          <a:p>
            <a:pPr fontAlgn="base">
              <a:spcBef>
                <a:spcPts val="0"/>
              </a:spcBef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mtClean="0">
              <a:solidFill>
                <a:schemeClr val="tx1"/>
              </a:solidFill>
            </a:endParaRPr>
          </a:p>
          <a:p>
            <a:pPr fontAlgn="base">
              <a:spcBef>
                <a:spcPts val="0"/>
              </a:spcBef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mtClean="0">
              <a:solidFill>
                <a:schemeClr val="tx1"/>
              </a:solidFill>
            </a:endParaRPr>
          </a:p>
          <a:p>
            <a:pPr fontAlgn="base">
              <a:spcBef>
                <a:spcPts val="0"/>
              </a:spcBef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en-US" altLang="ko-KR" smtClean="0"/>
              <a:t>JSP</a:t>
            </a:r>
            <a:r>
              <a:rPr lang="ko-KR" altLang="en-US" smtClean="0"/>
              <a:t>의 제어문</a:t>
            </a:r>
            <a:r>
              <a:rPr lang="en-US" altLang="ko-KR" smtClean="0"/>
              <a:t> </a:t>
            </a:r>
            <a:endParaRPr lang="ko-KR" altLang="en-US" dirty="0" smtClean="0"/>
          </a:p>
        </p:txBody>
      </p:sp>
      <p:grpSp>
        <p:nvGrpSpPr>
          <p:cNvPr id="2" name="그룹 23"/>
          <p:cNvGrpSpPr/>
          <p:nvPr/>
        </p:nvGrpSpPr>
        <p:grpSpPr>
          <a:xfrm>
            <a:off x="4932120" y="205026"/>
            <a:ext cx="720000" cy="847710"/>
            <a:chOff x="2843888" y="205026"/>
            <a:chExt cx="720000" cy="847710"/>
          </a:xfrm>
        </p:grpSpPr>
        <p:pic>
          <p:nvPicPr>
            <p:cNvPr id="30" name="그림 29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763115" y="1268760"/>
            <a:ext cx="34676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조건 분기문 </a:t>
            </a:r>
            <a:r>
              <a:rPr lang="en-US" altLang="ko-KR" sz="3600" b="1" smtClean="0">
                <a:solidFill>
                  <a:srgbClr val="C00000"/>
                </a:solidFill>
              </a:rPr>
              <a:t>- if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279873" y="4509120"/>
            <a:ext cx="4572000" cy="2108719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marL="542925" lvl="2" fontAlgn="base">
              <a:lnSpc>
                <a:spcPts val="3200"/>
              </a:lnSpc>
              <a:buNone/>
            </a:pPr>
            <a:r>
              <a:rPr lang="en-US" altLang="ko-KR" sz="2400" smtClean="0"/>
              <a:t>if(</a:t>
            </a:r>
            <a:r>
              <a:rPr lang="ko-KR" altLang="en-US" sz="2400" smtClean="0"/>
              <a:t>조건</a:t>
            </a:r>
            <a:r>
              <a:rPr lang="en-US" altLang="ko-KR" sz="2400" smtClean="0"/>
              <a:t>){</a:t>
            </a:r>
            <a:endParaRPr lang="ko-KR" altLang="en-US" sz="2400" smtClean="0"/>
          </a:p>
          <a:p>
            <a:pPr marL="542925" lvl="2" fontAlgn="base">
              <a:lnSpc>
                <a:spcPts val="3200"/>
              </a:lnSpc>
              <a:buNone/>
            </a:pPr>
            <a:r>
              <a:rPr lang="en-US" altLang="ko-KR" sz="2400" smtClean="0"/>
              <a:t>  statement1;</a:t>
            </a:r>
          </a:p>
          <a:p>
            <a:pPr marL="542925" lvl="2" fontAlgn="base">
              <a:lnSpc>
                <a:spcPts val="3200"/>
              </a:lnSpc>
              <a:buNone/>
            </a:pPr>
            <a:r>
              <a:rPr lang="en-US" altLang="ko-KR" sz="2400" smtClean="0"/>
              <a:t>} else{</a:t>
            </a:r>
          </a:p>
          <a:p>
            <a:pPr marL="542925" lvl="2" fontAlgn="base">
              <a:lnSpc>
                <a:spcPts val="3200"/>
              </a:lnSpc>
              <a:buNone/>
            </a:pPr>
            <a:r>
              <a:rPr lang="en-US" altLang="ko-KR" sz="2400" smtClean="0"/>
              <a:t>   statement2;</a:t>
            </a:r>
          </a:p>
          <a:p>
            <a:pPr marL="542925" lvl="2" fontAlgn="base">
              <a:lnSpc>
                <a:spcPts val="3200"/>
              </a:lnSpc>
              <a:buNone/>
            </a:pPr>
            <a:r>
              <a:rPr lang="en-US" altLang="ko-KR" sz="2400" smtClean="0"/>
              <a:t>}</a:t>
            </a:r>
            <a:endParaRPr lang="en-US" altLang="ko-KR" sz="24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Grp="1"/>
          </p:cNvSpPr>
          <p:nvPr>
            <p:ph sz="half" idx="1"/>
          </p:nvPr>
        </p:nvSpPr>
        <p:spPr>
          <a:xfrm>
            <a:off x="338974" y="1988840"/>
            <a:ext cx="8460000" cy="4680000"/>
          </a:xfrm>
          <a:prstGeom prst="roundRect">
            <a:avLst>
              <a:gd name="adj" fmla="val 3158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extLst/>
          </a:lstStyle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ko-KR" altLang="en-US" sz="3200" smtClean="0">
                <a:solidFill>
                  <a:schemeClr val="tx1"/>
                </a:solidFill>
              </a:rPr>
              <a:t>반복 횟수를 알고 있는 때는 </a:t>
            </a:r>
            <a:r>
              <a:rPr lang="en-US" altLang="ko-KR" sz="3200" smtClean="0">
                <a:solidFill>
                  <a:schemeClr val="tx1"/>
                </a:solidFill>
              </a:rPr>
              <a:t>for</a:t>
            </a:r>
            <a:r>
              <a:rPr lang="ko-KR" altLang="en-US" sz="3200" smtClean="0">
                <a:solidFill>
                  <a:schemeClr val="tx1"/>
                </a:solidFill>
              </a:rPr>
              <a:t>문을 주로 사용하고</a:t>
            </a:r>
            <a:r>
              <a:rPr lang="en-US" altLang="ko-KR" sz="3200" smtClean="0">
                <a:solidFill>
                  <a:schemeClr val="tx1"/>
                </a:solidFill>
              </a:rPr>
              <a:t>, </a:t>
            </a:r>
            <a:r>
              <a:rPr lang="ko-KR" altLang="en-US" sz="3200" smtClean="0">
                <a:solidFill>
                  <a:schemeClr val="tx1"/>
                </a:solidFill>
              </a:rPr>
              <a:t>반복 횟수를 모를 때는 주로 </a:t>
            </a:r>
            <a:r>
              <a:rPr lang="en-US" altLang="ko-KR" sz="3200" smtClean="0">
                <a:solidFill>
                  <a:schemeClr val="tx1"/>
                </a:solidFill>
              </a:rPr>
              <a:t>while</a:t>
            </a:r>
            <a:r>
              <a:rPr lang="ko-KR" altLang="en-US" sz="3200" smtClean="0">
                <a:solidFill>
                  <a:schemeClr val="tx1"/>
                </a:solidFill>
              </a:rPr>
              <a:t>문을 사용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mtClean="0">
              <a:solidFill>
                <a:schemeClr val="tx1"/>
              </a:solidFill>
            </a:endParaRPr>
          </a:p>
          <a:p>
            <a:pPr fontAlgn="base">
              <a:spcBef>
                <a:spcPts val="0"/>
              </a:spcBef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fontAlgn="base">
              <a:spcBef>
                <a:spcPts val="0"/>
              </a:spcBef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en-US" altLang="ko-KR" smtClean="0"/>
              <a:t>JSP</a:t>
            </a:r>
            <a:r>
              <a:rPr lang="ko-KR" altLang="en-US" smtClean="0"/>
              <a:t>의 제어문</a:t>
            </a:r>
            <a:r>
              <a:rPr lang="en-US" altLang="ko-KR" smtClean="0"/>
              <a:t> </a:t>
            </a:r>
            <a:endParaRPr lang="ko-KR" altLang="en-US" dirty="0" smtClean="0"/>
          </a:p>
        </p:txBody>
      </p:sp>
      <p:grpSp>
        <p:nvGrpSpPr>
          <p:cNvPr id="2" name="그룹 23"/>
          <p:cNvGrpSpPr/>
          <p:nvPr/>
        </p:nvGrpSpPr>
        <p:grpSpPr>
          <a:xfrm>
            <a:off x="4932120" y="205026"/>
            <a:ext cx="720000" cy="847710"/>
            <a:chOff x="2843888" y="205026"/>
            <a:chExt cx="720000" cy="847710"/>
          </a:xfrm>
        </p:grpSpPr>
        <p:pic>
          <p:nvPicPr>
            <p:cNvPr id="30" name="그림 29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763115" y="1268760"/>
            <a:ext cx="41190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반복문 </a:t>
            </a:r>
            <a:r>
              <a:rPr lang="en-US" altLang="ko-KR" sz="3600" b="1" smtClean="0">
                <a:solidFill>
                  <a:srgbClr val="C00000"/>
                </a:solidFill>
              </a:rPr>
              <a:t>- for, while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67544" y="4017838"/>
            <a:ext cx="4032000" cy="168296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buNone/>
            </a:pPr>
            <a:r>
              <a:rPr lang="en-US" altLang="ko-KR" sz="2400" smtClean="0"/>
              <a:t>for(</a:t>
            </a:r>
            <a:r>
              <a:rPr lang="ko-KR" altLang="en-US" sz="2400" smtClean="0"/>
              <a:t>초기값</a:t>
            </a:r>
            <a:r>
              <a:rPr lang="en-US" altLang="ko-KR" sz="2400" smtClean="0"/>
              <a:t>; </a:t>
            </a:r>
            <a:r>
              <a:rPr lang="ko-KR" altLang="en-US" sz="2400" smtClean="0"/>
              <a:t>조건문</a:t>
            </a:r>
            <a:r>
              <a:rPr lang="en-US" altLang="ko-KR" sz="2400" smtClean="0"/>
              <a:t>; </a:t>
            </a:r>
            <a:r>
              <a:rPr lang="ko-KR" altLang="en-US" sz="2400" smtClean="0"/>
              <a:t>증감값</a:t>
            </a:r>
            <a:r>
              <a:rPr lang="en-US" altLang="ko-KR" sz="2400" smtClean="0"/>
              <a:t>){</a:t>
            </a:r>
            <a:endParaRPr lang="ko-KR" altLang="en-US" sz="2400" smtClean="0"/>
          </a:p>
          <a:p>
            <a:pPr fontAlgn="base">
              <a:lnSpc>
                <a:spcPct val="150000"/>
              </a:lnSpc>
              <a:buNone/>
            </a:pPr>
            <a:r>
              <a:rPr lang="en-US" altLang="ko-KR" sz="2400" smtClean="0"/>
              <a:t>    statement;</a:t>
            </a:r>
            <a:endParaRPr lang="ko-KR" altLang="en-US" sz="2400" smtClean="0"/>
          </a:p>
          <a:p>
            <a:pPr fontAlgn="base">
              <a:lnSpc>
                <a:spcPct val="150000"/>
              </a:lnSpc>
              <a:buNone/>
            </a:pPr>
            <a:r>
              <a:rPr lang="en-US" altLang="ko-KR" sz="2400" smtClean="0"/>
              <a:t>}</a:t>
            </a:r>
            <a:endParaRPr lang="ko-KR" altLang="en-US" sz="24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4644008" y="4017838"/>
            <a:ext cx="4032000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buNone/>
            </a:pPr>
            <a:r>
              <a:rPr lang="en-US" altLang="ko-KR" sz="2400" smtClean="0"/>
              <a:t>while(</a:t>
            </a:r>
            <a:r>
              <a:rPr lang="ko-KR" altLang="en-US" sz="2400" smtClean="0"/>
              <a:t>조건문</a:t>
            </a:r>
            <a:r>
              <a:rPr lang="en-US" altLang="ko-KR" sz="2400" smtClean="0"/>
              <a:t>){</a:t>
            </a:r>
            <a:endParaRPr lang="ko-KR" altLang="en-US" sz="2400" smtClean="0"/>
          </a:p>
          <a:p>
            <a:pPr fontAlgn="base">
              <a:lnSpc>
                <a:spcPct val="150000"/>
              </a:lnSpc>
              <a:buNone/>
            </a:pPr>
            <a:r>
              <a:rPr lang="en-US" altLang="ko-KR" sz="2400" smtClean="0"/>
              <a:t>   statement;</a:t>
            </a:r>
          </a:p>
          <a:p>
            <a:pPr fontAlgn="base">
              <a:lnSpc>
                <a:spcPct val="150000"/>
              </a:lnSpc>
              <a:buNone/>
            </a:pPr>
            <a:r>
              <a:rPr lang="en-US" altLang="ko-KR" sz="2400" smtClean="0"/>
              <a:t>   count </a:t>
            </a:r>
            <a:r>
              <a:rPr lang="ko-KR" altLang="en-US" sz="2400" smtClean="0"/>
              <a:t>증감</a:t>
            </a:r>
            <a:r>
              <a:rPr lang="en-US" altLang="ko-KR" sz="2400" smtClean="0"/>
              <a:t>;</a:t>
            </a:r>
            <a:endParaRPr lang="ko-KR" altLang="en-US" sz="2400" smtClean="0"/>
          </a:p>
          <a:p>
            <a:pPr fontAlgn="base">
              <a:lnSpc>
                <a:spcPct val="150000"/>
              </a:lnSpc>
              <a:buNone/>
            </a:pPr>
            <a:r>
              <a:rPr lang="en-US" altLang="ko-KR" sz="2400" smtClean="0"/>
              <a:t>}</a:t>
            </a:r>
            <a:endParaRPr lang="ko-KR" altLang="en-US" sz="24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Grp="1"/>
          </p:cNvSpPr>
          <p:nvPr>
            <p:ph sz="half" idx="1"/>
          </p:nvPr>
        </p:nvSpPr>
        <p:spPr>
          <a:xfrm>
            <a:off x="338974" y="1988840"/>
            <a:ext cx="8460000" cy="4680000"/>
          </a:xfrm>
          <a:prstGeom prst="roundRect">
            <a:avLst>
              <a:gd name="adj" fmla="val 3158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extLst/>
          </a:lstStyle>
          <a:p>
            <a:pPr marL="266700" lvl="1" indent="-266700" fontAlgn="base">
              <a:spcBef>
                <a:spcPts val="0"/>
              </a:spcBef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ko-KR" altLang="en-US" sz="3200" smtClean="0">
                <a:solidFill>
                  <a:schemeClr val="tx1"/>
                </a:solidFill>
              </a:rPr>
              <a:t>서버에서 웹 브라우저에 응답되는 페이지의 화면 출력 시 한글 처리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1" indent="-276225" fontAlgn="base">
              <a:spcBef>
                <a:spcPts val="0"/>
              </a:spcBef>
              <a:buSzPct val="65000"/>
              <a:buFont typeface="Wingdings 2" pitchFamily="18" charset="2"/>
              <a:buChar char="¤"/>
            </a:pPr>
            <a:r>
              <a:rPr lang="en-US" altLang="ko-KR" smtClean="0">
                <a:solidFill>
                  <a:schemeClr val="tx1"/>
                </a:solidFill>
              </a:rPr>
              <a:t>&lt;%@ page contentType="text/html;charset=utf-8"%&gt;</a:t>
            </a:r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mtClean="0">
              <a:solidFill>
                <a:schemeClr val="tx1"/>
              </a:solidFill>
            </a:endParaRPr>
          </a:p>
          <a:p>
            <a:pPr fontAlgn="base">
              <a:spcBef>
                <a:spcPts val="0"/>
              </a:spcBef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fontAlgn="base">
              <a:spcBef>
                <a:spcPts val="0"/>
              </a:spcBef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>
            <a:normAutofit/>
          </a:bodyPr>
          <a:lstStyle/>
          <a:p>
            <a:pPr marL="514350" indent="-514350" fontAlgn="base"/>
            <a:r>
              <a:rPr lang="ko-KR" altLang="en-US" sz="4000" smtClean="0"/>
              <a:t>톰캣</a:t>
            </a:r>
            <a:r>
              <a:rPr lang="ko-KR" altLang="en-US" sz="1000" smtClean="0"/>
              <a:t> </a:t>
            </a:r>
            <a:r>
              <a:rPr lang="ko-KR" altLang="en-US" sz="4000" smtClean="0"/>
              <a:t>기반에서</a:t>
            </a:r>
            <a:r>
              <a:rPr lang="ko-KR" altLang="en-US" sz="1000" smtClean="0"/>
              <a:t> </a:t>
            </a:r>
            <a:r>
              <a:rPr lang="en-US" altLang="ko-KR" sz="4000" smtClean="0"/>
              <a:t>JSP</a:t>
            </a:r>
            <a:r>
              <a:rPr lang="en-US" altLang="ko-KR" sz="1000" smtClean="0"/>
              <a:t> </a:t>
            </a:r>
            <a:r>
              <a:rPr lang="ko-KR" altLang="en-US" sz="4000" smtClean="0"/>
              <a:t>페이지의</a:t>
            </a:r>
            <a:r>
              <a:rPr lang="ko-KR" altLang="en-US" sz="1000" smtClean="0"/>
              <a:t> </a:t>
            </a:r>
            <a:r>
              <a:rPr lang="ko-KR" altLang="en-US" sz="4000" smtClean="0"/>
              <a:t>한글</a:t>
            </a:r>
            <a:r>
              <a:rPr lang="ko-KR" altLang="en-US" sz="1000" smtClean="0"/>
              <a:t> </a:t>
            </a:r>
            <a:r>
              <a:rPr lang="ko-KR" altLang="en-US" sz="4000" smtClean="0"/>
              <a:t>처리</a:t>
            </a:r>
            <a:endParaRPr lang="ko-KR" altLang="en-US" sz="4000" dirty="0" smtClean="0"/>
          </a:p>
        </p:txBody>
      </p:sp>
      <p:grpSp>
        <p:nvGrpSpPr>
          <p:cNvPr id="2" name="그룹 23"/>
          <p:cNvGrpSpPr/>
          <p:nvPr/>
        </p:nvGrpSpPr>
        <p:grpSpPr>
          <a:xfrm>
            <a:off x="179512" y="205026"/>
            <a:ext cx="720000" cy="847710"/>
            <a:chOff x="2843888" y="205026"/>
            <a:chExt cx="720000" cy="847710"/>
          </a:xfrm>
        </p:grpSpPr>
        <p:pic>
          <p:nvPicPr>
            <p:cNvPr id="30" name="그림 29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Grp="1"/>
          </p:cNvSpPr>
          <p:nvPr>
            <p:ph sz="half" idx="1"/>
          </p:nvPr>
        </p:nvSpPr>
        <p:spPr>
          <a:xfrm>
            <a:off x="338974" y="1988840"/>
            <a:ext cx="8460000" cy="4680000"/>
          </a:xfrm>
          <a:prstGeom prst="roundRect">
            <a:avLst>
              <a:gd name="adj" fmla="val 3158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extLst/>
          </a:lstStyle>
          <a:p>
            <a:pPr marL="266700" lvl="1" indent="-266700" fontAlgn="base">
              <a:spcBef>
                <a:spcPts val="0"/>
              </a:spcBef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ko-KR" altLang="en-US" sz="3200" smtClean="0">
                <a:solidFill>
                  <a:schemeClr val="tx1"/>
                </a:solidFill>
              </a:rPr>
              <a:t>웹 브라우저에서 서버로 넘어오는 파라미터 </a:t>
            </a:r>
            <a:r>
              <a:rPr lang="ko-KR" altLang="en-US" sz="3200" spc="-20" smtClean="0">
                <a:solidFill>
                  <a:schemeClr val="tx1"/>
                </a:solidFill>
              </a:rPr>
              <a:t>값에 한글이 있는 경우</a:t>
            </a:r>
            <a:r>
              <a:rPr lang="en-US" altLang="ko-KR" sz="3200" spc="-20" smtClean="0">
                <a:solidFill>
                  <a:schemeClr val="tx1"/>
                </a:solidFill>
              </a:rPr>
              <a:t>(Post </a:t>
            </a:r>
            <a:r>
              <a:rPr lang="ko-KR" altLang="en-US" sz="3200" spc="-20" smtClean="0">
                <a:solidFill>
                  <a:schemeClr val="tx1"/>
                </a:solidFill>
              </a:rPr>
              <a:t>방식</a:t>
            </a:r>
            <a:r>
              <a:rPr lang="en-US" altLang="ko-KR" sz="3200" spc="-20" smtClean="0">
                <a:solidFill>
                  <a:schemeClr val="tx1"/>
                </a:solidFill>
              </a:rPr>
              <a:t>) </a:t>
            </a:r>
            <a:r>
              <a:rPr lang="ko-KR" altLang="en-US" sz="3200" spc="-20" smtClean="0">
                <a:solidFill>
                  <a:schemeClr val="tx1"/>
                </a:solidFill>
              </a:rPr>
              <a:t>한글 처리</a:t>
            </a:r>
            <a:endParaRPr lang="en-US" altLang="ko-KR" sz="3200" spc="-20" smtClean="0">
              <a:solidFill>
                <a:schemeClr val="tx1"/>
              </a:solidFill>
            </a:endParaRPr>
          </a:p>
          <a:p>
            <a:pPr marL="542925" lvl="1" indent="-276225" fontAlgn="base">
              <a:spcBef>
                <a:spcPts val="0"/>
              </a:spcBef>
              <a:buSzPct val="65000"/>
              <a:buFont typeface="Wingdings 2" pitchFamily="18" charset="2"/>
              <a:buChar char="¤"/>
            </a:pPr>
            <a:r>
              <a:rPr lang="en-US" altLang="ko-KR" smtClean="0">
                <a:solidFill>
                  <a:schemeClr val="tx1"/>
                </a:solidFill>
              </a:rPr>
              <a:t>&lt;% request.setCharacterEncoding("utf-8");%&gt;</a:t>
            </a:r>
          </a:p>
          <a:p>
            <a:pPr marL="542925" lvl="1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mtClean="0">
              <a:solidFill>
                <a:schemeClr val="tx1"/>
              </a:solidFill>
            </a:endParaRPr>
          </a:p>
          <a:p>
            <a:pPr fontAlgn="base">
              <a:spcBef>
                <a:spcPts val="0"/>
              </a:spcBef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fontAlgn="base">
              <a:spcBef>
                <a:spcPts val="0"/>
              </a:spcBef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>
            <a:normAutofit/>
          </a:bodyPr>
          <a:lstStyle/>
          <a:p>
            <a:pPr marL="514350" indent="-514350" fontAlgn="base"/>
            <a:r>
              <a:rPr lang="ko-KR" altLang="en-US" sz="4000" smtClean="0"/>
              <a:t>톰캣</a:t>
            </a:r>
            <a:r>
              <a:rPr lang="ko-KR" altLang="en-US" sz="1000" smtClean="0"/>
              <a:t> </a:t>
            </a:r>
            <a:r>
              <a:rPr lang="ko-KR" altLang="en-US" sz="4000" smtClean="0"/>
              <a:t>기반에서</a:t>
            </a:r>
            <a:r>
              <a:rPr lang="ko-KR" altLang="en-US" sz="1000" smtClean="0"/>
              <a:t> </a:t>
            </a:r>
            <a:r>
              <a:rPr lang="en-US" altLang="ko-KR" sz="4000" smtClean="0"/>
              <a:t>JSP</a:t>
            </a:r>
            <a:r>
              <a:rPr lang="en-US" altLang="ko-KR" sz="1000" smtClean="0"/>
              <a:t> </a:t>
            </a:r>
            <a:r>
              <a:rPr lang="ko-KR" altLang="en-US" sz="4000" smtClean="0"/>
              <a:t>페이지의</a:t>
            </a:r>
            <a:r>
              <a:rPr lang="ko-KR" altLang="en-US" sz="1000" smtClean="0"/>
              <a:t> </a:t>
            </a:r>
            <a:r>
              <a:rPr lang="ko-KR" altLang="en-US" sz="4000" smtClean="0"/>
              <a:t>한글</a:t>
            </a:r>
            <a:r>
              <a:rPr lang="ko-KR" altLang="en-US" sz="1000" smtClean="0"/>
              <a:t> </a:t>
            </a:r>
            <a:r>
              <a:rPr lang="ko-KR" altLang="en-US" sz="4000" smtClean="0"/>
              <a:t>처리</a:t>
            </a:r>
            <a:endParaRPr lang="ko-KR" altLang="en-US" sz="4000" dirty="0" smtClean="0"/>
          </a:p>
        </p:txBody>
      </p:sp>
      <p:grpSp>
        <p:nvGrpSpPr>
          <p:cNvPr id="14" name="그룹 23"/>
          <p:cNvGrpSpPr/>
          <p:nvPr/>
        </p:nvGrpSpPr>
        <p:grpSpPr>
          <a:xfrm>
            <a:off x="179512" y="205026"/>
            <a:ext cx="720000" cy="847710"/>
            <a:chOff x="2843888" y="205026"/>
            <a:chExt cx="720000" cy="847710"/>
          </a:xfrm>
        </p:grpSpPr>
        <p:pic>
          <p:nvPicPr>
            <p:cNvPr id="15" name="그림 14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Grp="1"/>
          </p:cNvSpPr>
          <p:nvPr>
            <p:ph sz="half" idx="1"/>
          </p:nvPr>
        </p:nvSpPr>
        <p:spPr>
          <a:xfrm>
            <a:off x="338974" y="1988840"/>
            <a:ext cx="8460000" cy="4680000"/>
          </a:xfrm>
          <a:prstGeom prst="roundRect">
            <a:avLst>
              <a:gd name="adj" fmla="val 3158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extLst/>
          </a:lstStyle>
          <a:p>
            <a:pPr marL="266700" lvl="1" indent="-266700" fontAlgn="base">
              <a:spcBef>
                <a:spcPts val="0"/>
              </a:spcBef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ko-KR" altLang="en-US" sz="3200" smtClean="0">
                <a:solidFill>
                  <a:schemeClr val="tx1"/>
                </a:solidFill>
              </a:rPr>
              <a:t>웹 브라우저에서 서버로 넘어오는 파라미터 값에 한글이 있는 경우</a:t>
            </a:r>
            <a:r>
              <a:rPr lang="en-US" altLang="ko-KR" sz="3200" smtClean="0">
                <a:solidFill>
                  <a:schemeClr val="tx1"/>
                </a:solidFill>
              </a:rPr>
              <a:t>(Get </a:t>
            </a:r>
            <a:r>
              <a:rPr lang="ko-KR" altLang="en-US" sz="3200" smtClean="0">
                <a:solidFill>
                  <a:schemeClr val="tx1"/>
                </a:solidFill>
              </a:rPr>
              <a:t>방식</a:t>
            </a:r>
            <a:r>
              <a:rPr lang="en-US" altLang="ko-KR" sz="3200" smtClean="0">
                <a:solidFill>
                  <a:schemeClr val="tx1"/>
                </a:solidFill>
              </a:rPr>
              <a:t>) </a:t>
            </a:r>
            <a:r>
              <a:rPr lang="ko-KR" altLang="en-US" sz="3200" smtClean="0">
                <a:solidFill>
                  <a:schemeClr val="tx1"/>
                </a:solidFill>
              </a:rPr>
              <a:t>한글 처리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1" indent="-276225" fontAlgn="base">
              <a:spcBef>
                <a:spcPts val="0"/>
              </a:spcBef>
              <a:buSzPct val="65000"/>
              <a:buFont typeface="Wingdings 2" pitchFamily="18" charset="2"/>
              <a:buChar char="¤"/>
            </a:pPr>
            <a:r>
              <a:rPr lang="en-US" altLang="ko-KR" smtClean="0">
                <a:solidFill>
                  <a:schemeClr val="tx1"/>
                </a:solidFill>
              </a:rPr>
              <a:t>server.xml</a:t>
            </a:r>
            <a:r>
              <a:rPr lang="ko-KR" altLang="en-US" smtClean="0">
                <a:solidFill>
                  <a:schemeClr val="tx1"/>
                </a:solidFill>
              </a:rPr>
              <a:t>파일에 한글 인코딩 지정</a:t>
            </a:r>
            <a:endParaRPr lang="en-US" altLang="ko-KR" smtClean="0">
              <a:solidFill>
                <a:schemeClr val="tx1"/>
              </a:solidFill>
            </a:endParaRPr>
          </a:p>
          <a:p>
            <a:pPr marL="542925" lvl="1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mtClean="0">
              <a:solidFill>
                <a:schemeClr val="tx1"/>
              </a:solidFill>
            </a:endParaRPr>
          </a:p>
          <a:p>
            <a:pPr fontAlgn="base">
              <a:spcBef>
                <a:spcPts val="0"/>
              </a:spcBef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fontAlgn="base">
              <a:spcBef>
                <a:spcPts val="0"/>
              </a:spcBef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>
            <a:normAutofit/>
          </a:bodyPr>
          <a:lstStyle/>
          <a:p>
            <a:pPr marL="514350" indent="-514350" fontAlgn="base"/>
            <a:r>
              <a:rPr lang="ko-KR" altLang="en-US" sz="4000" smtClean="0"/>
              <a:t>톰캣</a:t>
            </a:r>
            <a:r>
              <a:rPr lang="ko-KR" altLang="en-US" sz="1000" smtClean="0"/>
              <a:t> </a:t>
            </a:r>
            <a:r>
              <a:rPr lang="ko-KR" altLang="en-US" sz="4000" smtClean="0"/>
              <a:t>기반에서</a:t>
            </a:r>
            <a:r>
              <a:rPr lang="ko-KR" altLang="en-US" sz="1000" smtClean="0"/>
              <a:t> </a:t>
            </a:r>
            <a:r>
              <a:rPr lang="en-US" altLang="ko-KR" sz="4000" smtClean="0"/>
              <a:t>JSP</a:t>
            </a:r>
            <a:r>
              <a:rPr lang="en-US" altLang="ko-KR" sz="1000" smtClean="0"/>
              <a:t> </a:t>
            </a:r>
            <a:r>
              <a:rPr lang="ko-KR" altLang="en-US" sz="4000" smtClean="0"/>
              <a:t>페이지의</a:t>
            </a:r>
            <a:r>
              <a:rPr lang="ko-KR" altLang="en-US" sz="1000" smtClean="0"/>
              <a:t> </a:t>
            </a:r>
            <a:r>
              <a:rPr lang="ko-KR" altLang="en-US" sz="4000" smtClean="0"/>
              <a:t>한글</a:t>
            </a:r>
            <a:r>
              <a:rPr lang="ko-KR" altLang="en-US" sz="1000" smtClean="0"/>
              <a:t> </a:t>
            </a:r>
            <a:r>
              <a:rPr lang="ko-KR" altLang="en-US" sz="4000" smtClean="0"/>
              <a:t>처리</a:t>
            </a:r>
            <a:endParaRPr lang="ko-KR" altLang="en-US" sz="4000" dirty="0" smtClean="0"/>
          </a:p>
        </p:txBody>
      </p:sp>
      <p:grpSp>
        <p:nvGrpSpPr>
          <p:cNvPr id="2" name="그룹 23"/>
          <p:cNvGrpSpPr/>
          <p:nvPr/>
        </p:nvGrpSpPr>
        <p:grpSpPr>
          <a:xfrm>
            <a:off x="179512" y="205026"/>
            <a:ext cx="720000" cy="847710"/>
            <a:chOff x="2843888" y="205026"/>
            <a:chExt cx="720000" cy="847710"/>
          </a:xfrm>
        </p:grpSpPr>
        <p:pic>
          <p:nvPicPr>
            <p:cNvPr id="15" name="그림 14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971600" y="3847688"/>
            <a:ext cx="7200800" cy="223695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66700" lvl="2" fontAlgn="base">
              <a:lnSpc>
                <a:spcPct val="150000"/>
              </a:lnSpc>
              <a:buNone/>
            </a:pPr>
            <a:r>
              <a:rPr lang="en-US" altLang="ko-KR" sz="2400" smtClean="0"/>
              <a:t>&lt;Connector port="8080" protocol="HTTP/1.1"</a:t>
            </a:r>
          </a:p>
          <a:p>
            <a:pPr marL="266700" lvl="2" fontAlgn="base">
              <a:lnSpc>
                <a:spcPct val="150000"/>
              </a:lnSpc>
              <a:buNone/>
            </a:pPr>
            <a:r>
              <a:rPr lang="en-US" altLang="ko-KR" sz="2400" smtClean="0"/>
              <a:t>connectionTimeout="20000"</a:t>
            </a:r>
          </a:p>
          <a:p>
            <a:pPr marL="266700" lvl="2" fontAlgn="base">
              <a:lnSpc>
                <a:spcPct val="150000"/>
              </a:lnSpc>
              <a:buNone/>
            </a:pPr>
            <a:r>
              <a:rPr lang="en-US" altLang="ko-KR" sz="2400" smtClean="0"/>
              <a:t>redirectPort="8443“</a:t>
            </a:r>
          </a:p>
          <a:p>
            <a:pPr marL="266700" lvl="2" fontAlgn="base">
              <a:lnSpc>
                <a:spcPct val="150000"/>
              </a:lnSpc>
              <a:buNone/>
            </a:pPr>
            <a:r>
              <a:rPr lang="en-US" altLang="ko-KR" sz="2400" b="1" smtClean="0"/>
              <a:t>URIEncoding="EUC-KR"</a:t>
            </a:r>
            <a:r>
              <a:rPr lang="en-US" altLang="ko-KR" sz="2400" smtClean="0"/>
              <a:t> /&gt;</a:t>
            </a:r>
            <a:endParaRPr lang="en-US" altLang="ko-KR" sz="24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Grp="1"/>
          </p:cNvSpPr>
          <p:nvPr>
            <p:ph sz="half" idx="1"/>
          </p:nvPr>
        </p:nvSpPr>
        <p:spPr>
          <a:xfrm>
            <a:off x="338974" y="1988840"/>
            <a:ext cx="8460000" cy="4680000"/>
          </a:xfrm>
          <a:prstGeom prst="roundRect">
            <a:avLst>
              <a:gd name="adj" fmla="val 3158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extLst/>
          </a:lstStyle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ko-KR" altLang="en-US" sz="3200" smtClean="0">
                <a:solidFill>
                  <a:schemeClr val="tx1"/>
                </a:solidFill>
              </a:rPr>
              <a:t>가상 환경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6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[Project Explorer] </a:t>
            </a:r>
            <a:r>
              <a:rPr lang="ko-KR" altLang="en-US" sz="2800" smtClean="0">
                <a:solidFill>
                  <a:schemeClr val="tx1"/>
                </a:solidFill>
              </a:rPr>
              <a:t>뷰의 </a:t>
            </a:r>
            <a:r>
              <a:rPr lang="en-US" altLang="ko-KR" sz="2800" smtClean="0">
                <a:solidFill>
                  <a:schemeClr val="tx1"/>
                </a:solidFill>
              </a:rPr>
              <a:t>[Servers]-[Tomcat v7.0 Server~] </a:t>
            </a:r>
            <a:r>
              <a:rPr lang="ko-KR" altLang="en-US" sz="2800" smtClean="0">
                <a:solidFill>
                  <a:schemeClr val="tx1"/>
                </a:solidFill>
              </a:rPr>
              <a:t>항목에 있는 </a:t>
            </a:r>
            <a:r>
              <a:rPr lang="en-US" altLang="ko-KR" sz="2800" smtClean="0">
                <a:solidFill>
                  <a:schemeClr val="tx1"/>
                </a:solidFill>
              </a:rPr>
              <a:t>server.xml </a:t>
            </a:r>
            <a:r>
              <a:rPr lang="ko-KR" altLang="en-US" sz="2800" smtClean="0">
                <a:solidFill>
                  <a:schemeClr val="tx1"/>
                </a:solidFill>
              </a:rPr>
              <a:t>파일에 한글 인코딩 지정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6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ko-KR" altLang="en-US" sz="3200" smtClean="0">
                <a:solidFill>
                  <a:schemeClr val="tx1"/>
                </a:solidFill>
              </a:rPr>
              <a:t>실제 환경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6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톰캣홈</a:t>
            </a:r>
            <a:r>
              <a:rPr lang="en-US" altLang="ko-KR" sz="2800" smtClean="0">
                <a:solidFill>
                  <a:schemeClr val="tx1"/>
                </a:solidFill>
              </a:rPr>
              <a:t>\conf </a:t>
            </a:r>
            <a:r>
              <a:rPr lang="ko-KR" altLang="en-US" sz="2800" smtClean="0">
                <a:solidFill>
                  <a:schemeClr val="tx1"/>
                </a:solidFill>
              </a:rPr>
              <a:t>폴더에 있는 </a:t>
            </a:r>
            <a:r>
              <a:rPr lang="en-US" altLang="ko-KR" sz="2800" smtClean="0">
                <a:solidFill>
                  <a:schemeClr val="tx1"/>
                </a:solidFill>
              </a:rPr>
              <a:t>server.xml </a:t>
            </a:r>
            <a:r>
              <a:rPr lang="ko-KR" altLang="en-US" sz="2800" smtClean="0">
                <a:solidFill>
                  <a:schemeClr val="tx1"/>
                </a:solidFill>
              </a:rPr>
              <a:t>파일에 한글 인코딩 지정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6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65000"/>
              <a:buFont typeface="맑은 고딕" pitchFamily="50" charset="-127"/>
              <a:buChar char="■"/>
            </a:pP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>
            <a:normAutofit/>
          </a:bodyPr>
          <a:lstStyle/>
          <a:p>
            <a:pPr marL="514350" indent="-514350" fontAlgn="base"/>
            <a:r>
              <a:rPr lang="ko-KR" altLang="en-US" sz="4000" smtClean="0"/>
              <a:t>톰캣</a:t>
            </a:r>
            <a:r>
              <a:rPr lang="ko-KR" altLang="en-US" sz="1000" smtClean="0"/>
              <a:t> </a:t>
            </a:r>
            <a:r>
              <a:rPr lang="ko-KR" altLang="en-US" sz="4000" smtClean="0"/>
              <a:t>기반에서</a:t>
            </a:r>
            <a:r>
              <a:rPr lang="ko-KR" altLang="en-US" sz="1000" smtClean="0"/>
              <a:t> </a:t>
            </a:r>
            <a:r>
              <a:rPr lang="en-US" altLang="ko-KR" sz="4000" smtClean="0"/>
              <a:t>JSP</a:t>
            </a:r>
            <a:r>
              <a:rPr lang="en-US" altLang="ko-KR" sz="1000" smtClean="0"/>
              <a:t> </a:t>
            </a:r>
            <a:r>
              <a:rPr lang="ko-KR" altLang="en-US" sz="4000" smtClean="0"/>
              <a:t>페이지의</a:t>
            </a:r>
            <a:r>
              <a:rPr lang="ko-KR" altLang="en-US" sz="1000" smtClean="0"/>
              <a:t> </a:t>
            </a:r>
            <a:r>
              <a:rPr lang="ko-KR" altLang="en-US" sz="4000" smtClean="0"/>
              <a:t>한글</a:t>
            </a:r>
            <a:r>
              <a:rPr lang="ko-KR" altLang="en-US" sz="1000" smtClean="0"/>
              <a:t> </a:t>
            </a:r>
            <a:r>
              <a:rPr lang="ko-KR" altLang="en-US" sz="4000" smtClean="0"/>
              <a:t>처리</a:t>
            </a:r>
            <a:endParaRPr lang="ko-KR" altLang="en-US" sz="4000" dirty="0" smtClean="0"/>
          </a:p>
        </p:txBody>
      </p:sp>
      <p:grpSp>
        <p:nvGrpSpPr>
          <p:cNvPr id="2" name="그룹 23"/>
          <p:cNvGrpSpPr/>
          <p:nvPr/>
        </p:nvGrpSpPr>
        <p:grpSpPr>
          <a:xfrm>
            <a:off x="179512" y="205026"/>
            <a:ext cx="720000" cy="847710"/>
            <a:chOff x="2843888" y="205026"/>
            <a:chExt cx="720000" cy="847710"/>
          </a:xfrm>
        </p:grpSpPr>
        <p:pic>
          <p:nvPicPr>
            <p:cNvPr id="15" name="그림 14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목차</a:t>
            </a:r>
            <a:r>
              <a:rPr lang="en-US" altLang="ko-KR" smtClean="0"/>
              <a:t>(2/4)</a:t>
            </a:r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1116336" y="2914375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선언문</a:t>
            </a:r>
            <a:r>
              <a:rPr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(Declaration)-&lt;%! %&gt; </a:t>
            </a:r>
            <a:endParaRPr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116336" y="3890159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스크립트릿</a:t>
            </a:r>
            <a:r>
              <a:rPr kumimoji="0"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(Scriptlet)-&lt;% %&gt;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116336" y="1941215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스크립트 요소 이해하기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71520" y="1124744"/>
            <a:ext cx="6684843" cy="682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4600"/>
              </a:lnSpc>
              <a:spcBef>
                <a:spcPts val="0"/>
              </a:spcBef>
              <a:buNone/>
            </a:pPr>
            <a:r>
              <a:rPr lang="en-US" altLang="ko-KR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JSP </a:t>
            </a: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페이지의 스크립트 요소</a:t>
            </a:r>
            <a:endParaRPr lang="ko-KR" altLang="en-US" sz="4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" name="그룹 8"/>
          <p:cNvGrpSpPr/>
          <p:nvPr/>
        </p:nvGrpSpPr>
        <p:grpSpPr>
          <a:xfrm>
            <a:off x="251520" y="1128488"/>
            <a:ext cx="720000" cy="847710"/>
            <a:chOff x="2843888" y="205026"/>
            <a:chExt cx="720000" cy="847710"/>
          </a:xfrm>
        </p:grpSpPr>
        <p:pic>
          <p:nvPicPr>
            <p:cNvPr id="10" name="그림 9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1116336" y="4857639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표현식</a:t>
            </a:r>
            <a:r>
              <a:rPr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(Expression)-&lt;%= %&gt;</a:t>
            </a:r>
            <a:endParaRPr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116336" y="5829647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ko-KR" altLang="en-US" sz="2800" b="1" spc="-6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주석</a:t>
            </a:r>
            <a:r>
              <a:rPr lang="en-US" altLang="ko-KR" sz="2800" b="1" spc="-6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(Comment)-&lt;!--&gt;</a:t>
            </a:r>
            <a:r>
              <a:rPr lang="en-US" altLang="ko-KR" sz="2800" b="1" spc="-6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  <a:sym typeface="Wingdings" pitchFamily="2" charset="2"/>
              </a:rPr>
              <a:t>, &lt;%--%&gt;, //,/**/</a:t>
            </a:r>
            <a:endParaRPr lang="ko-KR" altLang="en-US" sz="2800" b="1" spc="-6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목차</a:t>
            </a:r>
            <a:r>
              <a:rPr lang="en-US" altLang="ko-KR" smtClean="0"/>
              <a:t>(3/4)</a:t>
            </a:r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1115616" y="2889992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조건</a:t>
            </a:r>
            <a:r>
              <a:rPr kumimoji="0"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비교 반복문</a:t>
            </a:r>
            <a:r>
              <a:rPr kumimoji="0"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-for, while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115616" y="1916832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조건 비교 분기문</a:t>
            </a:r>
            <a:r>
              <a:rPr kumimoji="0"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-if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71520" y="1127781"/>
            <a:ext cx="3142207" cy="682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 fontAlgn="base">
              <a:lnSpc>
                <a:spcPts val="4600"/>
              </a:lnSpc>
              <a:spcBef>
                <a:spcPts val="0"/>
              </a:spcBef>
              <a:buNone/>
            </a:pPr>
            <a:r>
              <a:rPr lang="en-US" altLang="ko-KR" sz="4000" b="1" spc="-10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JSP</a:t>
            </a:r>
            <a:r>
              <a:rPr lang="ko-KR" altLang="en-US" sz="4000" b="1" spc="-10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제어문</a:t>
            </a:r>
            <a:endParaRPr lang="ko-KR" altLang="en-US" sz="4000" b="1" spc="-100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51520" y="1131605"/>
            <a:ext cx="720000" cy="847710"/>
            <a:chOff x="2843888" y="205026"/>
            <a:chExt cx="720000" cy="847710"/>
          </a:xfrm>
        </p:grpSpPr>
        <p:pic>
          <p:nvPicPr>
            <p:cNvPr id="13" name="그림 12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목차</a:t>
            </a:r>
            <a:r>
              <a:rPr lang="en-US" altLang="ko-KR" smtClean="0"/>
              <a:t>(4/4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1331640" y="2889992"/>
            <a:ext cx="6732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pc="-1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이클립스에서 </a:t>
            </a:r>
            <a:r>
              <a:rPr kumimoji="0" lang="en-US" altLang="ko-KR" sz="2800" b="1" spc="-1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Get </a:t>
            </a:r>
            <a:r>
              <a:rPr kumimoji="0" lang="ko-KR" altLang="en-US" sz="2800" b="1" spc="-1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방식 한글 처리 추가하기</a:t>
            </a:r>
            <a:endParaRPr kumimoji="0" lang="ko-KR" altLang="en-US" sz="2800" b="1" spc="-1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331640" y="1916832"/>
            <a:ext cx="6732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톰캣 환경에서 한글 처리하기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71520" y="1137306"/>
            <a:ext cx="8060220" cy="635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 fontAlgn="base">
              <a:lnSpc>
                <a:spcPts val="4600"/>
              </a:lnSpc>
            </a:pPr>
            <a:r>
              <a:rPr lang="ko-KR" altLang="en-US" sz="3600" b="1" spc="-5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톰캣 기반에서 </a:t>
            </a:r>
            <a:r>
              <a:rPr lang="en-US" altLang="ko-KR" sz="3600" b="1" spc="-5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JSP </a:t>
            </a:r>
            <a:r>
              <a:rPr lang="ko-KR" altLang="en-US" sz="3600" b="1" spc="-5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페이지의 한글 처리</a:t>
            </a:r>
            <a:endParaRPr lang="ko-KR" altLang="en-US" sz="3600" b="1" spc="-50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" name="그룹 11"/>
          <p:cNvGrpSpPr/>
          <p:nvPr/>
        </p:nvGrpSpPr>
        <p:grpSpPr>
          <a:xfrm>
            <a:off x="251520" y="1141130"/>
            <a:ext cx="720000" cy="847710"/>
            <a:chOff x="2843888" y="205026"/>
            <a:chExt cx="720000" cy="847710"/>
          </a:xfrm>
        </p:grpSpPr>
        <p:pic>
          <p:nvPicPr>
            <p:cNvPr id="13" name="그림 12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15" name="모서리가 둥근 직사각형 14"/>
          <p:cNvSpPr/>
          <p:nvPr/>
        </p:nvSpPr>
        <p:spPr>
          <a:xfrm>
            <a:off x="1331640" y="3870573"/>
            <a:ext cx="6732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pc="-1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실제 서비스 환경에서 </a:t>
            </a:r>
            <a:r>
              <a:rPr kumimoji="0" lang="en-US" altLang="ko-KR" sz="2800" b="1" spc="-1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Get </a:t>
            </a:r>
            <a:r>
              <a:rPr kumimoji="0" lang="ko-KR" altLang="en-US" sz="2800" b="1" spc="-1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방식</a:t>
            </a:r>
            <a:r>
              <a:rPr kumimoji="0" lang="en-US" altLang="ko-KR" sz="2800" b="1" spc="-1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kumimoji="0" lang="ko-KR" altLang="en-US" sz="2800" b="1" spc="-1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한글 처리</a:t>
            </a: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 추가하기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en-US" altLang="ko-KR" smtClean="0"/>
              <a:t>JSP </a:t>
            </a:r>
            <a:r>
              <a:rPr lang="ko-KR" altLang="en-US" smtClean="0"/>
              <a:t>페이지의 디렉티브</a:t>
            </a:r>
            <a:endParaRPr lang="ko-KR" altLang="en-US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2555856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ko-KR" altLang="en-US" sz="3200" smtClean="0">
                <a:solidFill>
                  <a:schemeClr val="tx1"/>
                </a:solidFill>
              </a:rPr>
              <a:t>클라이언트가 요청한 </a:t>
            </a:r>
            <a:r>
              <a:rPr lang="en-US" altLang="ko-KR" sz="3200" smtClean="0">
                <a:solidFill>
                  <a:schemeClr val="tx1"/>
                </a:solidFill>
              </a:rPr>
              <a:t>JSP </a:t>
            </a:r>
            <a:r>
              <a:rPr lang="ko-KR" altLang="en-US" sz="3200" smtClean="0">
                <a:solidFill>
                  <a:schemeClr val="tx1"/>
                </a:solidFill>
              </a:rPr>
              <a:t>페이지가 실행될 때</a:t>
            </a:r>
            <a:r>
              <a:rPr lang="en-US" altLang="ko-KR" sz="3200" smtClean="0">
                <a:solidFill>
                  <a:schemeClr val="tx1"/>
                </a:solidFill>
              </a:rPr>
              <a:t>, </a:t>
            </a:r>
            <a:r>
              <a:rPr lang="ko-KR" altLang="en-US" sz="3200" smtClean="0">
                <a:solidFill>
                  <a:schemeClr val="tx1"/>
                </a:solidFill>
              </a:rPr>
              <a:t>필요한 정보를 지정하는 역할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ko-KR" altLang="en-US" sz="3200" smtClean="0">
                <a:solidFill>
                  <a:schemeClr val="tx1"/>
                </a:solidFill>
              </a:rPr>
              <a:t>필요한 정보를 </a:t>
            </a:r>
            <a:r>
              <a:rPr lang="en-US" altLang="ko-KR" sz="3200" smtClean="0">
                <a:solidFill>
                  <a:schemeClr val="tx1"/>
                </a:solidFill>
              </a:rPr>
              <a:t>JSP </a:t>
            </a:r>
            <a:r>
              <a:rPr lang="ko-KR" altLang="en-US" sz="3200" smtClean="0">
                <a:solidFill>
                  <a:schemeClr val="tx1"/>
                </a:solidFill>
              </a:rPr>
              <a:t>컨테이너에게 알려서 어떻게 처리되도록 하는 지시자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ko-KR" altLang="en-US" sz="3200" spc="-100" smtClean="0">
                <a:solidFill>
                  <a:schemeClr val="tx1"/>
                </a:solidFill>
              </a:rPr>
              <a:t>디렉티브는 태그 안에서 </a:t>
            </a:r>
            <a:r>
              <a:rPr lang="en-US" altLang="ko-KR" sz="3200" spc="-100" smtClean="0">
                <a:solidFill>
                  <a:schemeClr val="tx1"/>
                </a:solidFill>
              </a:rPr>
              <a:t>@</a:t>
            </a:r>
            <a:r>
              <a:rPr lang="ko-KR" altLang="en-US" sz="3200" spc="-100" smtClean="0">
                <a:solidFill>
                  <a:schemeClr val="tx1"/>
                </a:solidFill>
              </a:rPr>
              <a:t>로 시작하며 </a:t>
            </a:r>
            <a:r>
              <a:rPr lang="en-US" altLang="ko-KR" sz="3200" spc="-100" smtClean="0">
                <a:solidFill>
                  <a:schemeClr val="tx1"/>
                </a:solidFill>
              </a:rPr>
              <a:t>page,</a:t>
            </a:r>
            <a:r>
              <a:rPr lang="en-US" altLang="ko-KR" sz="3200" smtClean="0">
                <a:solidFill>
                  <a:schemeClr val="tx1"/>
                </a:solidFill>
              </a:rPr>
              <a:t> include, taglib </a:t>
            </a:r>
            <a:r>
              <a:rPr lang="ko-KR" altLang="en-US" sz="3200" smtClean="0">
                <a:solidFill>
                  <a:schemeClr val="tx1"/>
                </a:solidFill>
              </a:rPr>
              <a:t>등의 </a:t>
            </a:r>
            <a:r>
              <a:rPr lang="en-US" altLang="ko-KR" sz="3200" smtClean="0">
                <a:solidFill>
                  <a:schemeClr val="tx1"/>
                </a:solidFill>
              </a:rPr>
              <a:t>3</a:t>
            </a:r>
            <a:r>
              <a:rPr lang="ko-KR" altLang="en-US" sz="3200" smtClean="0">
                <a:solidFill>
                  <a:schemeClr val="tx1"/>
                </a:solidFill>
              </a:rPr>
              <a:t>가지 종류가 있음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AEEF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AEEF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Grp="1"/>
          </p:cNvSpPr>
          <p:nvPr>
            <p:ph sz="half" idx="1"/>
          </p:nvPr>
        </p:nvSpPr>
        <p:spPr>
          <a:xfrm>
            <a:off x="338974" y="1988840"/>
            <a:ext cx="8460000" cy="4680000"/>
          </a:xfrm>
          <a:prstGeom prst="roundRect">
            <a:avLst>
              <a:gd name="adj" fmla="val 3158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en-US" altLang="ko-KR" sz="3200" smtClean="0">
                <a:solidFill>
                  <a:schemeClr val="tx1"/>
                </a:solidFill>
              </a:rPr>
              <a:t>JSP</a:t>
            </a:r>
            <a:r>
              <a:rPr lang="ko-KR" altLang="en-US" sz="3200" smtClean="0">
                <a:solidFill>
                  <a:schemeClr val="tx1"/>
                </a:solidFill>
              </a:rPr>
              <a:t>페이지에 대한 속성 설정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1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3200" smtClean="0">
                <a:solidFill>
                  <a:schemeClr val="tx1"/>
                </a:solidFill>
              </a:rPr>
              <a:t>서버에 요청한 결과를 응답 받을 때 생성</a:t>
            </a:r>
            <a:r>
              <a:rPr lang="ko-KR" altLang="en-US" sz="3200" spc="-100" smtClean="0">
                <a:solidFill>
                  <a:schemeClr val="tx1"/>
                </a:solidFill>
              </a:rPr>
              <a:t>되는 페이지의 타입</a:t>
            </a:r>
            <a:r>
              <a:rPr lang="en-US" altLang="ko-KR" sz="3200" spc="-100" smtClean="0">
                <a:solidFill>
                  <a:schemeClr val="tx1"/>
                </a:solidFill>
              </a:rPr>
              <a:t>, </a:t>
            </a:r>
            <a:r>
              <a:rPr lang="ko-KR" altLang="en-US" sz="3200" spc="-100" smtClean="0">
                <a:solidFill>
                  <a:schemeClr val="tx1"/>
                </a:solidFill>
              </a:rPr>
              <a:t>스크립트 언어</a:t>
            </a:r>
            <a:r>
              <a:rPr lang="en-US" altLang="ko-KR" sz="3200" spc="-100" smtClean="0">
                <a:solidFill>
                  <a:schemeClr val="tx1"/>
                </a:solidFill>
              </a:rPr>
              <a:t>, import</a:t>
            </a:r>
            <a:r>
              <a:rPr lang="en-US" altLang="ko-KR" sz="3200" smtClean="0">
                <a:solidFill>
                  <a:schemeClr val="tx1"/>
                </a:solidFill>
              </a:rPr>
              <a:t>  </a:t>
            </a:r>
            <a:r>
              <a:rPr lang="ko-KR" altLang="en-US" sz="3200" smtClean="0">
                <a:solidFill>
                  <a:schemeClr val="tx1"/>
                </a:solidFill>
              </a:rPr>
              <a:t>할 클래스</a:t>
            </a:r>
            <a:r>
              <a:rPr lang="en-US" altLang="ko-KR" sz="3200" smtClean="0">
                <a:solidFill>
                  <a:schemeClr val="tx1"/>
                </a:solidFill>
              </a:rPr>
              <a:t>, </a:t>
            </a:r>
            <a:r>
              <a:rPr lang="ko-KR" altLang="en-US" sz="3200" smtClean="0">
                <a:solidFill>
                  <a:schemeClr val="tx1"/>
                </a:solidFill>
              </a:rPr>
              <a:t>세션 및 버퍼의 사용 여부 및 버퍼의 크기 등의 </a:t>
            </a:r>
            <a:r>
              <a:rPr lang="en-US" altLang="ko-KR" sz="3200" smtClean="0">
                <a:solidFill>
                  <a:schemeClr val="tx1"/>
                </a:solidFill>
              </a:rPr>
              <a:t>JSP </a:t>
            </a:r>
            <a:r>
              <a:rPr lang="ko-KR" altLang="en-US" sz="3200" smtClean="0">
                <a:solidFill>
                  <a:schemeClr val="tx1"/>
                </a:solidFill>
              </a:rPr>
              <a:t>페이지에서 필요한 설정 정보를 지정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1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3000" smtClean="0">
              <a:solidFill>
                <a:schemeClr val="tx1"/>
              </a:solidFill>
            </a:endParaRPr>
          </a:p>
          <a:p>
            <a:pPr marL="542925" lvl="1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300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3115" y="1268760"/>
            <a:ext cx="56497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page </a:t>
            </a:r>
            <a:r>
              <a:rPr lang="ko-KR" altLang="en-US" sz="3600" b="1" smtClean="0">
                <a:solidFill>
                  <a:srgbClr val="C00000"/>
                </a:solidFill>
              </a:rPr>
              <a:t>디렉티브</a:t>
            </a:r>
            <a:r>
              <a:rPr lang="en-US" altLang="ko-KR" sz="3600" b="1" smtClean="0">
                <a:solidFill>
                  <a:srgbClr val="C00000"/>
                </a:solidFill>
              </a:rPr>
              <a:t>-&lt;@page&gt;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23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en-US" altLang="ko-KR" smtClean="0"/>
              <a:t>JSP </a:t>
            </a:r>
            <a:r>
              <a:rPr lang="ko-KR" altLang="en-US" smtClean="0"/>
              <a:t>페이지의 디렉티브</a:t>
            </a:r>
            <a:endParaRPr lang="ko-KR" altLang="en-US" dirty="0" smtClean="0"/>
          </a:p>
        </p:txBody>
      </p:sp>
      <p:grpSp>
        <p:nvGrpSpPr>
          <p:cNvPr id="24" name="그룹 23"/>
          <p:cNvGrpSpPr/>
          <p:nvPr/>
        </p:nvGrpSpPr>
        <p:grpSpPr>
          <a:xfrm>
            <a:off x="2555856" y="205026"/>
            <a:ext cx="720000" cy="847710"/>
            <a:chOff x="2843888" y="205026"/>
            <a:chExt cx="720000" cy="847710"/>
          </a:xfrm>
        </p:grpSpPr>
        <p:pic>
          <p:nvPicPr>
            <p:cNvPr id="30" name="그림 29" descr="동글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Grp="1"/>
          </p:cNvSpPr>
          <p:nvPr>
            <p:ph sz="half" idx="1"/>
          </p:nvPr>
        </p:nvSpPr>
        <p:spPr>
          <a:xfrm>
            <a:off x="338974" y="1988840"/>
            <a:ext cx="8460000" cy="4680000"/>
          </a:xfrm>
          <a:prstGeom prst="roundRect">
            <a:avLst>
              <a:gd name="adj" fmla="val 3158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extLst/>
          </a:lstStyle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en-US" altLang="ko-KR" sz="3200" smtClean="0">
                <a:solidFill>
                  <a:schemeClr val="tx1"/>
                </a:solidFill>
              </a:rPr>
              <a:t>Jinfo </a:t>
            </a:r>
            <a:r>
              <a:rPr lang="ko-KR" altLang="en-US" sz="3200" smtClean="0">
                <a:solidFill>
                  <a:schemeClr val="tx1"/>
                </a:solidFill>
              </a:rPr>
              <a:t>속성</a:t>
            </a:r>
            <a:r>
              <a:rPr lang="en-US" altLang="ko-KR" sz="3200" smtClean="0">
                <a:solidFill>
                  <a:schemeClr val="tx1"/>
                </a:solidFill>
              </a:rPr>
              <a:t>-</a:t>
            </a:r>
            <a:r>
              <a:rPr lang="ko-KR" altLang="en-US" sz="3200" smtClean="0">
                <a:solidFill>
                  <a:schemeClr val="tx1"/>
                </a:solidFill>
              </a:rPr>
              <a:t>페이지를 설명하는 문자열</a:t>
            </a:r>
            <a:r>
              <a:rPr lang="en-US" altLang="ko-KR" sz="3200" smtClean="0">
                <a:solidFill>
                  <a:schemeClr val="tx1"/>
                </a:solidFill>
              </a:rPr>
              <a:t>(</a:t>
            </a:r>
            <a:r>
              <a:rPr lang="ko-KR" altLang="en-US" sz="3200" smtClean="0">
                <a:solidFill>
                  <a:schemeClr val="tx1"/>
                </a:solidFill>
              </a:rPr>
              <a:t>생략가능</a:t>
            </a:r>
            <a:r>
              <a:rPr lang="en-US" altLang="ko-KR" sz="3200" smtClean="0">
                <a:solidFill>
                  <a:schemeClr val="tx1"/>
                </a:solidFill>
              </a:rPr>
              <a:t>)</a:t>
            </a:r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&lt;%@page info="copyright by KIM" %&gt;</a:t>
            </a:r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en-US" altLang="ko-KR" sz="3200" smtClean="0">
                <a:solidFill>
                  <a:schemeClr val="tx1"/>
                </a:solidFill>
              </a:rPr>
              <a:t>language 속성-스크립트 요소에서 사용할 언어 지정(</a:t>
            </a:r>
            <a:r>
              <a:rPr lang="ko-KR" altLang="en-US" sz="3200" smtClean="0">
                <a:solidFill>
                  <a:schemeClr val="tx1"/>
                </a:solidFill>
              </a:rPr>
              <a:t>생략 가능</a:t>
            </a:r>
            <a:r>
              <a:rPr lang="en-US" altLang="ko-KR" sz="3200" smtClean="0">
                <a:solidFill>
                  <a:schemeClr val="tx1"/>
                </a:solidFill>
              </a:rPr>
              <a:t>)</a:t>
            </a:r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&lt;%@page language="java" %&gt;</a:t>
            </a:r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en-US" altLang="ko-KR" sz="3200" spc="-100" smtClean="0">
                <a:solidFill>
                  <a:schemeClr val="tx1"/>
                </a:solidFill>
              </a:rPr>
              <a:t>contentType </a:t>
            </a:r>
            <a:r>
              <a:rPr lang="ko-KR" altLang="en-US" sz="3200" spc="-100" smtClean="0">
                <a:solidFill>
                  <a:schemeClr val="tx1"/>
                </a:solidFill>
              </a:rPr>
              <a:t>속성</a:t>
            </a:r>
            <a:r>
              <a:rPr lang="en-US" altLang="ko-KR" sz="3200" spc="-100" smtClean="0">
                <a:solidFill>
                  <a:schemeClr val="tx1"/>
                </a:solidFill>
              </a:rPr>
              <a:t>-</a:t>
            </a:r>
            <a:r>
              <a:rPr lang="ko-KR" altLang="en-US" sz="3200" spc="-100" smtClean="0">
                <a:solidFill>
                  <a:schemeClr val="tx1"/>
                </a:solidFill>
              </a:rPr>
              <a:t>생성할 문서의 타입을 지정</a:t>
            </a:r>
            <a:endParaRPr lang="en-US" altLang="ko-KR" sz="3200" spc="-100" smtClean="0">
              <a:solidFill>
                <a:schemeClr val="tx1"/>
              </a:solidFill>
            </a:endParaRPr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&lt;%@ page contentType ="text/html" %&gt; </a:t>
            </a:r>
            <a:endParaRPr lang="en-US" altLang="ko-KR" sz="28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3115" y="1268760"/>
            <a:ext cx="58116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page </a:t>
            </a:r>
            <a:r>
              <a:rPr lang="ko-KR" altLang="en-US" sz="3600" b="1" smtClean="0">
                <a:solidFill>
                  <a:srgbClr val="C00000"/>
                </a:solidFill>
              </a:rPr>
              <a:t>디렉티브</a:t>
            </a:r>
            <a:r>
              <a:rPr lang="en-US" altLang="ko-KR" sz="3600" b="1" smtClean="0">
                <a:solidFill>
                  <a:srgbClr val="C00000"/>
                </a:solidFill>
              </a:rPr>
              <a:t>-&lt;@page&gt;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23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en-US" altLang="ko-KR" smtClean="0"/>
              <a:t>JSP </a:t>
            </a:r>
            <a:r>
              <a:rPr lang="ko-KR" altLang="en-US" smtClean="0"/>
              <a:t>페이지의 디렉티브</a:t>
            </a:r>
            <a:endParaRPr lang="ko-KR" altLang="en-US" dirty="0" smtClean="0"/>
          </a:p>
        </p:txBody>
      </p:sp>
      <p:grpSp>
        <p:nvGrpSpPr>
          <p:cNvPr id="2" name="그룹 23"/>
          <p:cNvGrpSpPr/>
          <p:nvPr/>
        </p:nvGrpSpPr>
        <p:grpSpPr>
          <a:xfrm>
            <a:off x="2555856" y="205026"/>
            <a:ext cx="720000" cy="847710"/>
            <a:chOff x="2843888" y="205026"/>
            <a:chExt cx="720000" cy="847710"/>
          </a:xfrm>
        </p:grpSpPr>
        <p:pic>
          <p:nvPicPr>
            <p:cNvPr id="30" name="그림 29" descr="동글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Grp="1"/>
          </p:cNvSpPr>
          <p:nvPr>
            <p:ph sz="half" idx="1"/>
          </p:nvPr>
        </p:nvSpPr>
        <p:spPr>
          <a:xfrm>
            <a:off x="338974" y="1988840"/>
            <a:ext cx="8460000" cy="4680000"/>
          </a:xfrm>
          <a:prstGeom prst="roundRect">
            <a:avLst>
              <a:gd name="adj" fmla="val 3158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extLst/>
          </a:lstStyle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en-US" altLang="ko-KR" sz="3200" smtClean="0">
                <a:solidFill>
                  <a:schemeClr val="tx1"/>
                </a:solidFill>
              </a:rPr>
              <a:t>extends </a:t>
            </a:r>
            <a:r>
              <a:rPr lang="ko-KR" altLang="en-US" sz="3200" smtClean="0">
                <a:solidFill>
                  <a:schemeClr val="tx1"/>
                </a:solidFill>
              </a:rPr>
              <a:t>속성</a:t>
            </a:r>
            <a:r>
              <a:rPr lang="en-US" altLang="ko-KR" sz="3200" smtClean="0">
                <a:solidFill>
                  <a:schemeClr val="tx1"/>
                </a:solidFill>
              </a:rPr>
              <a:t>-</a:t>
            </a:r>
            <a:r>
              <a:rPr lang="ko-KR" altLang="en-US" sz="3200" smtClean="0">
                <a:solidFill>
                  <a:schemeClr val="tx1"/>
                </a:solidFill>
              </a:rPr>
              <a:t>상속받을 클래스 지정</a:t>
            </a:r>
            <a:r>
              <a:rPr lang="en-US" altLang="ko-KR" sz="3200" smtClean="0">
                <a:solidFill>
                  <a:schemeClr val="tx1"/>
                </a:solidFill>
              </a:rPr>
              <a:t>, </a:t>
            </a:r>
            <a:r>
              <a:rPr lang="ko-KR" altLang="en-US" sz="3200" smtClean="0">
                <a:solidFill>
                  <a:schemeClr val="tx1"/>
                </a:solidFill>
              </a:rPr>
              <a:t>거의 사용 안 함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en-US" altLang="ko-KR" sz="3200" smtClean="0">
                <a:solidFill>
                  <a:schemeClr val="tx1"/>
                </a:solidFill>
              </a:rPr>
              <a:t>import </a:t>
            </a:r>
            <a:r>
              <a:rPr lang="ko-KR" altLang="en-US" sz="3200" smtClean="0">
                <a:solidFill>
                  <a:schemeClr val="tx1"/>
                </a:solidFill>
              </a:rPr>
              <a:t>속성</a:t>
            </a:r>
            <a:r>
              <a:rPr lang="en-US" altLang="ko-KR" sz="3200" smtClean="0">
                <a:solidFill>
                  <a:schemeClr val="tx1"/>
                </a:solidFill>
              </a:rPr>
              <a:t>-</a:t>
            </a:r>
            <a:r>
              <a:rPr lang="ko-KR" altLang="en-US" sz="3200" smtClean="0">
                <a:solidFill>
                  <a:schemeClr val="tx1"/>
                </a:solidFill>
              </a:rPr>
              <a:t>다른 위치에 있는 클래스 참조</a:t>
            </a:r>
            <a:r>
              <a:rPr lang="en-US" altLang="ko-KR" sz="3200" smtClean="0">
                <a:solidFill>
                  <a:schemeClr val="tx1"/>
                </a:solidFill>
              </a:rPr>
              <a:t>(</a:t>
            </a:r>
            <a:r>
              <a:rPr lang="ko-KR" altLang="en-US" sz="3200" smtClean="0">
                <a:solidFill>
                  <a:schemeClr val="tx1"/>
                </a:solidFill>
              </a:rPr>
              <a:t>중복 사용 가능</a:t>
            </a:r>
            <a:r>
              <a:rPr lang="en-US" altLang="ko-KR" sz="3200" smtClean="0">
                <a:solidFill>
                  <a:schemeClr val="tx1"/>
                </a:solidFill>
              </a:rPr>
              <a:t>)</a:t>
            </a:r>
            <a:endParaRPr lang="en-US" altLang="ko-KR" sz="3200" spc="-100" smtClean="0">
              <a:solidFill>
                <a:schemeClr val="tx1"/>
              </a:solidFill>
            </a:endParaRPr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pc="-200" smtClean="0">
                <a:solidFill>
                  <a:schemeClr val="tx1"/>
                </a:solidFill>
              </a:rPr>
              <a:t>&lt;%@page  import= "java.util.*, java.sql.Timestamp” %&gt;</a:t>
            </a:r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en-US" altLang="ko-KR" sz="3200" spc="-100" smtClean="0">
                <a:solidFill>
                  <a:schemeClr val="tx1"/>
                </a:solidFill>
              </a:rPr>
              <a:t>session </a:t>
            </a:r>
            <a:r>
              <a:rPr lang="ko-KR" altLang="en-US" sz="3200" spc="-100" smtClean="0">
                <a:solidFill>
                  <a:schemeClr val="tx1"/>
                </a:solidFill>
              </a:rPr>
              <a:t>속성</a:t>
            </a:r>
            <a:r>
              <a:rPr lang="en-US" altLang="ko-KR" sz="3200" spc="-100" smtClean="0">
                <a:solidFill>
                  <a:schemeClr val="tx1"/>
                </a:solidFill>
              </a:rPr>
              <a:t>-</a:t>
            </a:r>
            <a:r>
              <a:rPr lang="ko-KR" altLang="en-US" sz="3200" spc="-100" smtClean="0">
                <a:solidFill>
                  <a:schemeClr val="tx1"/>
                </a:solidFill>
              </a:rPr>
              <a:t>생성할 문서의 타입을 지정</a:t>
            </a:r>
            <a:endParaRPr lang="en-US" altLang="ko-KR" sz="3200" spc="-100" smtClean="0">
              <a:solidFill>
                <a:schemeClr val="tx1"/>
              </a:solidFill>
            </a:endParaRPr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&lt;%@ page session=“true”%&gt;&lt;-</a:t>
            </a:r>
            <a:r>
              <a:rPr lang="ko-KR" altLang="en-US" sz="2800" smtClean="0">
                <a:solidFill>
                  <a:schemeClr val="tx1"/>
                </a:solidFill>
              </a:rPr>
              <a:t>생략 시 기본값 </a:t>
            </a:r>
            <a:r>
              <a:rPr lang="en-US" altLang="ko-KR" sz="2800" smtClean="0">
                <a:solidFill>
                  <a:schemeClr val="tx1"/>
                </a:solidFill>
              </a:rPr>
              <a:t>true </a:t>
            </a:r>
            <a:endParaRPr lang="en-US" altLang="ko-KR" sz="28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3115" y="1268760"/>
            <a:ext cx="58116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page </a:t>
            </a:r>
            <a:r>
              <a:rPr lang="ko-KR" altLang="en-US" sz="3600" b="1" smtClean="0">
                <a:solidFill>
                  <a:srgbClr val="C00000"/>
                </a:solidFill>
              </a:rPr>
              <a:t>디렉티브</a:t>
            </a:r>
            <a:r>
              <a:rPr lang="en-US" altLang="ko-KR" sz="3600" b="1" smtClean="0">
                <a:solidFill>
                  <a:srgbClr val="C00000"/>
                </a:solidFill>
              </a:rPr>
              <a:t>-&lt;@page&gt;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23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en-US" altLang="ko-KR" smtClean="0"/>
              <a:t>JSP </a:t>
            </a:r>
            <a:r>
              <a:rPr lang="ko-KR" altLang="en-US" smtClean="0"/>
              <a:t>페이지의 디렉티브</a:t>
            </a:r>
            <a:endParaRPr lang="ko-KR" altLang="en-US" dirty="0" smtClean="0"/>
          </a:p>
        </p:txBody>
      </p:sp>
      <p:grpSp>
        <p:nvGrpSpPr>
          <p:cNvPr id="2" name="그룹 23"/>
          <p:cNvGrpSpPr/>
          <p:nvPr/>
        </p:nvGrpSpPr>
        <p:grpSpPr>
          <a:xfrm>
            <a:off x="2555856" y="205026"/>
            <a:ext cx="720000" cy="847710"/>
            <a:chOff x="2843888" y="205026"/>
            <a:chExt cx="720000" cy="847710"/>
          </a:xfrm>
        </p:grpSpPr>
        <p:pic>
          <p:nvPicPr>
            <p:cNvPr id="30" name="그림 29" descr="동글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1024</Words>
  <Application>Microsoft Office PowerPoint</Application>
  <PresentationFormat>화면 슬라이드 쇼(4:3)</PresentationFormat>
  <Paragraphs>256</Paragraphs>
  <Slides>26</Slides>
  <Notes>20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7" baseType="lpstr">
      <vt:lpstr>Office 테마</vt:lpstr>
      <vt:lpstr>JSP 페이지의 구성 요소</vt:lpstr>
      <vt:lpstr>목차(1/4)</vt:lpstr>
      <vt:lpstr>목차(2/4)</vt:lpstr>
      <vt:lpstr>목차(3/4)</vt:lpstr>
      <vt:lpstr>목차(4/4)</vt:lpstr>
      <vt:lpstr>JSP 페이지의 디렉티브</vt:lpstr>
      <vt:lpstr>JSP 페이지의 디렉티브</vt:lpstr>
      <vt:lpstr>JSP 페이지의 디렉티브</vt:lpstr>
      <vt:lpstr>JSP 페이지의 디렉티브</vt:lpstr>
      <vt:lpstr>JSP 페이지의 디렉티브</vt:lpstr>
      <vt:lpstr>JSP 페이지의 디렉티브</vt:lpstr>
      <vt:lpstr>JSP 페이지의 디렉티브</vt:lpstr>
      <vt:lpstr>JSP 페이지의 디렉티브</vt:lpstr>
      <vt:lpstr>JSP 페이지의 디렉티브</vt:lpstr>
      <vt:lpstr>JSP 페이지의 스크립트 요소</vt:lpstr>
      <vt:lpstr>JSP 페이지의 스크립트 요소</vt:lpstr>
      <vt:lpstr>JSP 페이지의 스크립트 요소</vt:lpstr>
      <vt:lpstr>JSP 페이지의 스크립트 요소</vt:lpstr>
      <vt:lpstr>JSP 페이지의 스크립트 요소</vt:lpstr>
      <vt:lpstr>JSP의 제어문 </vt:lpstr>
      <vt:lpstr>JSP의 제어문 </vt:lpstr>
      <vt:lpstr>JSP의 제어문 </vt:lpstr>
      <vt:lpstr>톰캣 기반에서 JSP 페이지의 한글 처리</vt:lpstr>
      <vt:lpstr>톰캣 기반에서 JSP 페이지의 한글 처리</vt:lpstr>
      <vt:lpstr>톰캣 기반에서 JSP 페이지의 한글 처리</vt:lpstr>
      <vt:lpstr>톰캣 기반에서 JSP 페이지의 한글 처리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2014-02-19T02:40:41Z</dcterms:created>
  <dcterms:modified xsi:type="dcterms:W3CDTF">2014-11-06T07:47:51Z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1042</vt:i4>
  </property>
  <property fmtid="{D5CDD505-2E9C-101B-9397-08002B2CF9AE}" pid="3" name="_Version">
    <vt:lpwstr>12.0.4518</vt:lpwstr>
  </property>
</Properties>
</file>